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8288000" cy="10287000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Montserrat" panose="020B0604020202020204" charset="-18"/>
      <p:regular r:id="rId21"/>
    </p:embeddedFont>
    <p:embeddedFont>
      <p:font typeface="Montserrat Medium" panose="020B0604020202020204" charset="-18"/>
      <p:regular r:id="rId22"/>
    </p:embeddedFont>
    <p:embeddedFont>
      <p:font typeface="Noto Serif Display Bold" panose="020B0604020202020204"/>
      <p:regular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3" d="100"/>
          <a:sy n="73" d="100"/>
        </p:scale>
        <p:origin x="594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jpeg"/><Relationship Id="rId9" Type="http://schemas.openxmlformats.org/officeDocument/2006/relationships/image" Target="../media/image8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7" Type="http://schemas.openxmlformats.org/officeDocument/2006/relationships/image" Target="../media/image1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5.svg"/><Relationship Id="rId7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2.svg"/><Relationship Id="rId4" Type="http://schemas.openxmlformats.org/officeDocument/2006/relationships/image" Target="../media/image1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7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5.svg"/><Relationship Id="rId7" Type="http://schemas.openxmlformats.org/officeDocument/2006/relationships/image" Target="../media/image1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2.svg"/><Relationship Id="rId4" Type="http://schemas.openxmlformats.org/officeDocument/2006/relationships/image" Target="../media/image1.png"/><Relationship Id="rId9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5.svg"/><Relationship Id="rId7" Type="http://schemas.openxmlformats.org/officeDocument/2006/relationships/image" Target="../media/image2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.svg"/><Relationship Id="rId4" Type="http://schemas.openxmlformats.org/officeDocument/2006/relationships/image" Target="../media/image1.png"/><Relationship Id="rId9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.svg"/><Relationship Id="rId7" Type="http://schemas.openxmlformats.org/officeDocument/2006/relationships/image" Target="../media/image2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26.jpeg"/><Relationship Id="rId9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.svg"/><Relationship Id="rId7" Type="http://schemas.openxmlformats.org/officeDocument/2006/relationships/image" Target="../media/image3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35.jpeg"/><Relationship Id="rId5" Type="http://schemas.openxmlformats.org/officeDocument/2006/relationships/image" Target="../media/image4.png"/><Relationship Id="rId10" Type="http://schemas.openxmlformats.org/officeDocument/2006/relationships/image" Target="../media/image34.jpeg"/><Relationship Id="rId4" Type="http://schemas.openxmlformats.org/officeDocument/2006/relationships/image" Target="../media/image30.jpeg"/><Relationship Id="rId9" Type="http://schemas.openxmlformats.org/officeDocument/2006/relationships/image" Target="../media/image3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2.svg"/><Relationship Id="rId7" Type="http://schemas.openxmlformats.org/officeDocument/2006/relationships/image" Target="../media/image4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42.jpe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43.jpe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44.jpe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6" Type="http://schemas.openxmlformats.org/officeDocument/2006/relationships/image" Target="../media/image45.jpe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2369755">
            <a:off x="-773118" y="1979739"/>
            <a:ext cx="11416935" cy="5109078"/>
          </a:xfrm>
          <a:custGeom>
            <a:avLst/>
            <a:gdLst/>
            <a:ahLst/>
            <a:cxnLst/>
            <a:rect l="l" t="t" r="r" b="b"/>
            <a:pathLst>
              <a:path w="11416935" h="5109078">
                <a:moveTo>
                  <a:pt x="0" y="0"/>
                </a:moveTo>
                <a:lnTo>
                  <a:pt x="11416934" y="0"/>
                </a:lnTo>
                <a:lnTo>
                  <a:pt x="11416934" y="5109078"/>
                </a:lnTo>
                <a:lnTo>
                  <a:pt x="0" y="510907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566122" y="1488022"/>
            <a:ext cx="8397022" cy="7625296"/>
            <a:chOff x="0" y="0"/>
            <a:chExt cx="5358820" cy="4866320"/>
          </a:xfrm>
        </p:grpSpPr>
        <p:sp>
          <p:nvSpPr>
            <p:cNvPr id="4" name="Freeform 4"/>
            <p:cNvSpPr/>
            <p:nvPr/>
          </p:nvSpPr>
          <p:spPr>
            <a:xfrm>
              <a:off x="-3810" y="-3810"/>
              <a:ext cx="5365170" cy="4871400"/>
            </a:xfrm>
            <a:custGeom>
              <a:avLst/>
              <a:gdLst/>
              <a:ahLst/>
              <a:cxnLst/>
              <a:rect l="l" t="t" r="r" b="b"/>
              <a:pathLst>
                <a:path w="5365170" h="4871400">
                  <a:moveTo>
                    <a:pt x="1760203" y="4870130"/>
                  </a:moveTo>
                  <a:lnTo>
                    <a:pt x="848580" y="4870130"/>
                  </a:lnTo>
                  <a:cubicBezTo>
                    <a:pt x="380614" y="4871400"/>
                    <a:pt x="2540" y="4528053"/>
                    <a:pt x="1270" y="4103216"/>
                  </a:cubicBezTo>
                  <a:cubicBezTo>
                    <a:pt x="0" y="3678378"/>
                    <a:pt x="377575" y="3334922"/>
                    <a:pt x="845541" y="3333542"/>
                  </a:cubicBezTo>
                  <a:lnTo>
                    <a:pt x="2673344" y="3333542"/>
                  </a:lnTo>
                  <a:cubicBezTo>
                    <a:pt x="3159543" y="3333542"/>
                    <a:pt x="3559138" y="3035605"/>
                    <a:pt x="3650300" y="2609388"/>
                  </a:cubicBezTo>
                  <a:cubicBezTo>
                    <a:pt x="3662455" y="2551455"/>
                    <a:pt x="3668532" y="2493523"/>
                    <a:pt x="3668532" y="2435591"/>
                  </a:cubicBezTo>
                  <a:cubicBezTo>
                    <a:pt x="3676129" y="2009374"/>
                    <a:pt x="4048375" y="1671435"/>
                    <a:pt x="4513303" y="1670056"/>
                  </a:cubicBezTo>
                  <a:cubicBezTo>
                    <a:pt x="4981269" y="1681090"/>
                    <a:pt x="5350476" y="2035582"/>
                    <a:pt x="5338320" y="2460419"/>
                  </a:cubicBezTo>
                  <a:cubicBezTo>
                    <a:pt x="5326165" y="2861807"/>
                    <a:pt x="4976711" y="3187332"/>
                    <a:pt x="4536093" y="3208023"/>
                  </a:cubicBezTo>
                  <a:cubicBezTo>
                    <a:pt x="4326420" y="3212160"/>
                    <a:pt x="4131940" y="3256299"/>
                    <a:pt x="3960251" y="3365268"/>
                  </a:cubicBezTo>
                  <a:cubicBezTo>
                    <a:pt x="3679168" y="3545961"/>
                    <a:pt x="3537866" y="3794243"/>
                    <a:pt x="3531789" y="4104595"/>
                  </a:cubicBezTo>
                  <a:cubicBezTo>
                    <a:pt x="3527231" y="4279771"/>
                    <a:pt x="3472534" y="4438396"/>
                    <a:pt x="3352503" y="4574951"/>
                  </a:cubicBezTo>
                  <a:cubicBezTo>
                    <a:pt x="3183853" y="4768059"/>
                    <a:pt x="2963544" y="4870130"/>
                    <a:pt x="2690057" y="4871400"/>
                  </a:cubicBezTo>
                  <a:cubicBezTo>
                    <a:pt x="2380106" y="4871400"/>
                    <a:pt x="2070154" y="4870130"/>
                    <a:pt x="1760203" y="4870130"/>
                  </a:cubicBezTo>
                  <a:close/>
                  <a:moveTo>
                    <a:pt x="1769319" y="5189"/>
                  </a:moveTo>
                  <a:cubicBezTo>
                    <a:pt x="2073193" y="5189"/>
                    <a:pt x="2377067" y="2540"/>
                    <a:pt x="2679422" y="6569"/>
                  </a:cubicBezTo>
                  <a:cubicBezTo>
                    <a:pt x="3013683" y="10707"/>
                    <a:pt x="3270457" y="144503"/>
                    <a:pt x="3428472" y="412095"/>
                  </a:cubicBezTo>
                  <a:cubicBezTo>
                    <a:pt x="3586486" y="679688"/>
                    <a:pt x="3571293" y="944521"/>
                    <a:pt x="3392007" y="1196941"/>
                  </a:cubicBezTo>
                  <a:cubicBezTo>
                    <a:pt x="3230953" y="1421774"/>
                    <a:pt x="2993932" y="1541777"/>
                    <a:pt x="2699174" y="1543156"/>
                  </a:cubicBezTo>
                  <a:cubicBezTo>
                    <a:pt x="2079271" y="1548673"/>
                    <a:pt x="1460887" y="1548673"/>
                    <a:pt x="842503" y="1543156"/>
                  </a:cubicBezTo>
                  <a:cubicBezTo>
                    <a:pt x="379095" y="1541777"/>
                    <a:pt x="2540" y="1199700"/>
                    <a:pt x="3810" y="779000"/>
                  </a:cubicBezTo>
                  <a:cubicBezTo>
                    <a:pt x="3810" y="774862"/>
                    <a:pt x="3810" y="772104"/>
                    <a:pt x="3810" y="767966"/>
                  </a:cubicBezTo>
                  <a:cubicBezTo>
                    <a:pt x="8368" y="347266"/>
                    <a:pt x="380614" y="10707"/>
                    <a:pt x="851619" y="6569"/>
                  </a:cubicBezTo>
                  <a:cubicBezTo>
                    <a:pt x="1157012" y="3810"/>
                    <a:pt x="1462406" y="5189"/>
                    <a:pt x="1769319" y="5189"/>
                  </a:cubicBezTo>
                  <a:close/>
                  <a:moveTo>
                    <a:pt x="5362631" y="774862"/>
                  </a:moveTo>
                  <a:cubicBezTo>
                    <a:pt x="5363901" y="1198321"/>
                    <a:pt x="4993424" y="1537639"/>
                    <a:pt x="4519380" y="1544535"/>
                  </a:cubicBezTo>
                  <a:cubicBezTo>
                    <a:pt x="4045336" y="1551432"/>
                    <a:pt x="3665493" y="1825921"/>
                    <a:pt x="3560657" y="2228689"/>
                  </a:cubicBezTo>
                  <a:cubicBezTo>
                    <a:pt x="3543944" y="2301794"/>
                    <a:pt x="3533309" y="2374899"/>
                    <a:pt x="3531789" y="2449384"/>
                  </a:cubicBezTo>
                  <a:cubicBezTo>
                    <a:pt x="3519634" y="2875601"/>
                    <a:pt x="3144350" y="3210781"/>
                    <a:pt x="2679422" y="3208022"/>
                  </a:cubicBezTo>
                  <a:cubicBezTo>
                    <a:pt x="2214495" y="3205264"/>
                    <a:pt x="1839210" y="2864566"/>
                    <a:pt x="1836171" y="2442487"/>
                  </a:cubicBezTo>
                  <a:cubicBezTo>
                    <a:pt x="1836171" y="2014891"/>
                    <a:pt x="2203859" y="1676952"/>
                    <a:pt x="2677903" y="1668676"/>
                  </a:cubicBezTo>
                  <a:cubicBezTo>
                    <a:pt x="3243109" y="1660400"/>
                    <a:pt x="3662455" y="1279702"/>
                    <a:pt x="3670052" y="766586"/>
                  </a:cubicBezTo>
                  <a:cubicBezTo>
                    <a:pt x="3673090" y="341749"/>
                    <a:pt x="4052933" y="0"/>
                    <a:pt x="4520899" y="2540"/>
                  </a:cubicBezTo>
                  <a:cubicBezTo>
                    <a:pt x="4988865" y="5189"/>
                    <a:pt x="5365170" y="350025"/>
                    <a:pt x="5362631" y="774862"/>
                  </a:cubicBezTo>
                  <a:close/>
                  <a:moveTo>
                    <a:pt x="3670052" y="4101836"/>
                  </a:moveTo>
                  <a:cubicBezTo>
                    <a:pt x="3670052" y="3676999"/>
                    <a:pt x="4048375" y="3333542"/>
                    <a:pt x="4516341" y="3333542"/>
                  </a:cubicBezTo>
                  <a:cubicBezTo>
                    <a:pt x="4984308" y="3333542"/>
                    <a:pt x="5362631" y="3676999"/>
                    <a:pt x="5362631" y="4101836"/>
                  </a:cubicBezTo>
                  <a:cubicBezTo>
                    <a:pt x="5362631" y="4526673"/>
                    <a:pt x="4984308" y="4870130"/>
                    <a:pt x="4516341" y="4870130"/>
                  </a:cubicBezTo>
                  <a:cubicBezTo>
                    <a:pt x="4516341" y="4870130"/>
                    <a:pt x="4514821" y="4870130"/>
                    <a:pt x="4514821" y="4870130"/>
                  </a:cubicBezTo>
                  <a:cubicBezTo>
                    <a:pt x="4049894" y="4871400"/>
                    <a:pt x="3671571" y="4530812"/>
                    <a:pt x="3670052" y="4108733"/>
                  </a:cubicBezTo>
                  <a:cubicBezTo>
                    <a:pt x="3670052" y="4105974"/>
                    <a:pt x="3670052" y="4104595"/>
                    <a:pt x="3670052" y="4101836"/>
                  </a:cubicBezTo>
                  <a:close/>
                  <a:moveTo>
                    <a:pt x="3810" y="2435591"/>
                  </a:moveTo>
                  <a:cubicBezTo>
                    <a:pt x="3810" y="2002477"/>
                    <a:pt x="391250" y="1650745"/>
                    <a:pt x="868332" y="1650745"/>
                  </a:cubicBezTo>
                  <a:cubicBezTo>
                    <a:pt x="1345414" y="1650745"/>
                    <a:pt x="1732854" y="2002477"/>
                    <a:pt x="1732854" y="2435591"/>
                  </a:cubicBezTo>
                  <a:cubicBezTo>
                    <a:pt x="1732854" y="2868704"/>
                    <a:pt x="1345414" y="3220437"/>
                    <a:pt x="868332" y="3220437"/>
                  </a:cubicBezTo>
                  <a:cubicBezTo>
                    <a:pt x="868332" y="3220437"/>
                    <a:pt x="866813" y="3220437"/>
                    <a:pt x="866813" y="3220437"/>
                  </a:cubicBezTo>
                  <a:cubicBezTo>
                    <a:pt x="391250" y="3221816"/>
                    <a:pt x="5329" y="2871463"/>
                    <a:pt x="3810" y="2439729"/>
                  </a:cubicBezTo>
                  <a:cubicBezTo>
                    <a:pt x="3810" y="2438349"/>
                    <a:pt x="3810" y="2436970"/>
                    <a:pt x="3810" y="2435591"/>
                  </a:cubicBezTo>
                  <a:close/>
                </a:path>
              </a:pathLst>
            </a:custGeom>
            <a:blipFill>
              <a:blip r:embed="rId4"/>
              <a:stretch>
                <a:fillRect l="-10581" t="-30" r="-10573" b="-26"/>
              </a:stretch>
            </a:blipFill>
            <a:ln cap="sq">
              <a:noFill/>
              <a:prstDash val="solid"/>
              <a:miter/>
            </a:ln>
          </p:spPr>
        </p:sp>
      </p:grpSp>
      <p:sp>
        <p:nvSpPr>
          <p:cNvPr id="5" name="AutoShape 5"/>
          <p:cNvSpPr/>
          <p:nvPr/>
        </p:nvSpPr>
        <p:spPr>
          <a:xfrm flipV="1">
            <a:off x="9892817" y="9836552"/>
            <a:ext cx="8395183" cy="0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6" name="TextBox 6"/>
          <p:cNvSpPr txBox="1"/>
          <p:nvPr/>
        </p:nvSpPr>
        <p:spPr>
          <a:xfrm>
            <a:off x="10441946" y="3634601"/>
            <a:ext cx="7338125" cy="57136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986"/>
              </a:lnSpc>
              <a:spcBef>
                <a:spcPct val="0"/>
              </a:spcBef>
            </a:pPr>
            <a:r>
              <a:rPr lang="en-US" sz="8810" b="1">
                <a:solidFill>
                  <a:srgbClr val="000000"/>
                </a:solidFill>
                <a:latin typeface="Noto Serif Display Bold"/>
                <a:ea typeface="Noto Serif Display Bold"/>
                <a:cs typeface="Noto Serif Display Bold"/>
                <a:sym typeface="Noto Serif Display Bold"/>
              </a:rPr>
              <a:t>Stínování  ve Finsku v rámci projektu Erasmus+</a:t>
            </a:r>
          </a:p>
        </p:txBody>
      </p:sp>
      <p:sp>
        <p:nvSpPr>
          <p:cNvPr id="7" name="Freeform 7"/>
          <p:cNvSpPr/>
          <p:nvPr/>
        </p:nvSpPr>
        <p:spPr>
          <a:xfrm rot="4563494">
            <a:off x="16662499" y="8593005"/>
            <a:ext cx="987296" cy="1040628"/>
          </a:xfrm>
          <a:custGeom>
            <a:avLst/>
            <a:gdLst/>
            <a:ahLst/>
            <a:cxnLst/>
            <a:rect l="l" t="t" r="r" b="b"/>
            <a:pathLst>
              <a:path w="987296" h="1040628">
                <a:moveTo>
                  <a:pt x="0" y="0"/>
                </a:moveTo>
                <a:lnTo>
                  <a:pt x="987296" y="0"/>
                </a:lnTo>
                <a:lnTo>
                  <a:pt x="987296" y="1040627"/>
                </a:lnTo>
                <a:lnTo>
                  <a:pt x="0" y="104062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-5063065">
            <a:off x="98973" y="318140"/>
            <a:ext cx="1348287" cy="1421119"/>
          </a:xfrm>
          <a:custGeom>
            <a:avLst/>
            <a:gdLst/>
            <a:ahLst/>
            <a:cxnLst/>
            <a:rect l="l" t="t" r="r" b="b"/>
            <a:pathLst>
              <a:path w="1348287" h="1421119">
                <a:moveTo>
                  <a:pt x="0" y="0"/>
                </a:moveTo>
                <a:lnTo>
                  <a:pt x="1348287" y="0"/>
                </a:lnTo>
                <a:lnTo>
                  <a:pt x="1348287" y="1421120"/>
                </a:lnTo>
                <a:lnTo>
                  <a:pt x="0" y="142112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5063065" flipH="1" flipV="1">
            <a:off x="8650352" y="8827946"/>
            <a:ext cx="987296" cy="1040628"/>
          </a:xfrm>
          <a:custGeom>
            <a:avLst/>
            <a:gdLst/>
            <a:ahLst/>
            <a:cxnLst/>
            <a:rect l="l" t="t" r="r" b="b"/>
            <a:pathLst>
              <a:path w="987296" h="1040628">
                <a:moveTo>
                  <a:pt x="987296" y="1040628"/>
                </a:moveTo>
                <a:lnTo>
                  <a:pt x="0" y="1040628"/>
                </a:lnTo>
                <a:lnTo>
                  <a:pt x="0" y="0"/>
                </a:lnTo>
                <a:lnTo>
                  <a:pt x="987296" y="0"/>
                </a:lnTo>
                <a:lnTo>
                  <a:pt x="987296" y="1040628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3572287" y="1774739"/>
            <a:ext cx="3985324" cy="1554276"/>
          </a:xfrm>
          <a:custGeom>
            <a:avLst/>
            <a:gdLst/>
            <a:ahLst/>
            <a:cxnLst/>
            <a:rect l="l" t="t" r="r" b="b"/>
            <a:pathLst>
              <a:path w="3985324" h="1554276">
                <a:moveTo>
                  <a:pt x="0" y="0"/>
                </a:moveTo>
                <a:lnTo>
                  <a:pt x="3985325" y="0"/>
                </a:lnTo>
                <a:lnTo>
                  <a:pt x="3985325" y="1554276"/>
                </a:lnTo>
                <a:lnTo>
                  <a:pt x="0" y="155427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9980732" y="390732"/>
            <a:ext cx="3767030" cy="2938284"/>
          </a:xfrm>
          <a:custGeom>
            <a:avLst/>
            <a:gdLst/>
            <a:ahLst/>
            <a:cxnLst/>
            <a:rect l="l" t="t" r="r" b="b"/>
            <a:pathLst>
              <a:path w="3767030" h="2938284">
                <a:moveTo>
                  <a:pt x="0" y="0"/>
                </a:moveTo>
                <a:lnTo>
                  <a:pt x="3767031" y="0"/>
                </a:lnTo>
                <a:lnTo>
                  <a:pt x="3767031" y="2938283"/>
                </a:lnTo>
                <a:lnTo>
                  <a:pt x="0" y="293828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45652767-5404-43C6-9944-73CFA677EB79}"/>
              </a:ext>
            </a:extLst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4600" y="406460"/>
            <a:ext cx="3124200" cy="107559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55813" y="857250"/>
            <a:ext cx="10276990" cy="1085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000"/>
              </a:lnSpc>
            </a:pPr>
            <a:r>
              <a:rPr lang="en-US" sz="6000" b="1">
                <a:solidFill>
                  <a:srgbClr val="000000"/>
                </a:solidFill>
                <a:latin typeface="Noto Serif Display Bold"/>
                <a:ea typeface="Noto Serif Display Bold"/>
                <a:cs typeface="Noto Serif Display Bold"/>
                <a:sym typeface="Noto Serif Display Bold"/>
              </a:rPr>
              <a:t>Finský vzdělávací systém</a:t>
            </a:r>
          </a:p>
        </p:txBody>
      </p:sp>
      <p:sp>
        <p:nvSpPr>
          <p:cNvPr id="3" name="Freeform 3"/>
          <p:cNvSpPr/>
          <p:nvPr/>
        </p:nvSpPr>
        <p:spPr>
          <a:xfrm>
            <a:off x="10513613" y="1295389"/>
            <a:ext cx="614515" cy="647710"/>
          </a:xfrm>
          <a:custGeom>
            <a:avLst/>
            <a:gdLst/>
            <a:ahLst/>
            <a:cxnLst/>
            <a:rect l="l" t="t" r="r" b="b"/>
            <a:pathLst>
              <a:path w="614515" h="647710">
                <a:moveTo>
                  <a:pt x="0" y="0"/>
                </a:moveTo>
                <a:lnTo>
                  <a:pt x="614515" y="0"/>
                </a:lnTo>
                <a:lnTo>
                  <a:pt x="614515" y="647710"/>
                </a:lnTo>
                <a:lnTo>
                  <a:pt x="0" y="64771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AutoShape 4"/>
          <p:cNvSpPr/>
          <p:nvPr/>
        </p:nvSpPr>
        <p:spPr>
          <a:xfrm flipV="1">
            <a:off x="555813" y="1943099"/>
            <a:ext cx="9662475" cy="19050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5" name="Freeform 5"/>
          <p:cNvSpPr/>
          <p:nvPr/>
        </p:nvSpPr>
        <p:spPr>
          <a:xfrm rot="-1912102">
            <a:off x="8721487" y="3879677"/>
            <a:ext cx="10396091" cy="4652251"/>
          </a:xfrm>
          <a:custGeom>
            <a:avLst/>
            <a:gdLst/>
            <a:ahLst/>
            <a:cxnLst/>
            <a:rect l="l" t="t" r="r" b="b"/>
            <a:pathLst>
              <a:path w="10396091" h="4652251">
                <a:moveTo>
                  <a:pt x="0" y="0"/>
                </a:moveTo>
                <a:lnTo>
                  <a:pt x="10396091" y="0"/>
                </a:lnTo>
                <a:lnTo>
                  <a:pt x="10396091" y="4652251"/>
                </a:lnTo>
                <a:lnTo>
                  <a:pt x="0" y="465225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11394860" y="3566980"/>
            <a:ext cx="6696257" cy="6696257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6"/>
              <a:stretch>
                <a:fillRect l="-10150" r="-10150"/>
              </a:stretch>
            </a:blipFill>
          </p:spPr>
        </p:sp>
      </p:grpSp>
      <p:sp>
        <p:nvSpPr>
          <p:cNvPr id="8" name="TextBox 8"/>
          <p:cNvSpPr txBox="1"/>
          <p:nvPr/>
        </p:nvSpPr>
        <p:spPr>
          <a:xfrm>
            <a:off x="555813" y="2369678"/>
            <a:ext cx="10572315" cy="88813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654"/>
              </a:lnSpc>
            </a:pPr>
            <a:r>
              <a:rPr lang="en-US" sz="3717" spc="-137">
                <a:solidFill>
                  <a:srgbClr val="545454"/>
                </a:solidFill>
                <a:latin typeface="Montserrat"/>
                <a:ea typeface="Montserrat"/>
                <a:cs typeface="Montserrat"/>
                <a:sym typeface="Montserrat"/>
              </a:rPr>
              <a:t>-Je považován za jeden z nejlepších na světě</a:t>
            </a:r>
          </a:p>
          <a:p>
            <a:pPr algn="l">
              <a:lnSpc>
                <a:spcPts val="6654"/>
              </a:lnSpc>
            </a:pPr>
            <a:r>
              <a:rPr lang="en-US" sz="3717" spc="-137">
                <a:solidFill>
                  <a:srgbClr val="545454"/>
                </a:solidFill>
                <a:latin typeface="Montserrat"/>
                <a:ea typeface="Montserrat"/>
                <a:cs typeface="Montserrat"/>
                <a:sym typeface="Montserrat"/>
              </a:rPr>
              <a:t>-Klíčové prvky zahrnují důraz na rovnost přístupu ke vzdělání, vysokou kvalitu vzdělávání a individualizovaný přístup k žákům</a:t>
            </a:r>
          </a:p>
          <a:p>
            <a:pPr algn="just">
              <a:lnSpc>
                <a:spcPts val="6654"/>
              </a:lnSpc>
            </a:pPr>
            <a:r>
              <a:rPr lang="en-US" sz="3717" spc="-137">
                <a:solidFill>
                  <a:srgbClr val="545454"/>
                </a:solidFill>
                <a:latin typeface="Montserrat"/>
                <a:ea typeface="Montserrat"/>
                <a:cs typeface="Montserrat"/>
                <a:sym typeface="Montserrat"/>
              </a:rPr>
              <a:t>-Učitelé ve Finsku jsou vysoce kvalifikovaní a mají velkou autonomii při výuce, což jim umožňuje přizpůsobit metody výuky potřebám svých žáků</a:t>
            </a:r>
          </a:p>
          <a:p>
            <a:pPr algn="just">
              <a:lnSpc>
                <a:spcPts val="6654"/>
              </a:lnSpc>
            </a:pPr>
            <a:r>
              <a:rPr lang="en-US" sz="3717" spc="-137">
                <a:solidFill>
                  <a:srgbClr val="545454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</a:p>
          <a:p>
            <a:pPr algn="just">
              <a:lnSpc>
                <a:spcPts val="5204"/>
              </a:lnSpc>
            </a:pPr>
            <a:endParaRPr lang="en-US" sz="3717" spc="-137">
              <a:solidFill>
                <a:srgbClr val="545454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just">
              <a:lnSpc>
                <a:spcPts val="5204"/>
              </a:lnSpc>
              <a:spcBef>
                <a:spcPct val="0"/>
              </a:spcBef>
            </a:pPr>
            <a:endParaRPr lang="en-US" sz="3717" spc="-137">
              <a:solidFill>
                <a:srgbClr val="545454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55813" y="857250"/>
            <a:ext cx="10276990" cy="1085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000"/>
              </a:lnSpc>
            </a:pPr>
            <a:r>
              <a:rPr lang="en-US" sz="6000" b="1">
                <a:solidFill>
                  <a:srgbClr val="000000"/>
                </a:solidFill>
                <a:latin typeface="Noto Serif Display Bold"/>
                <a:ea typeface="Noto Serif Display Bold"/>
                <a:cs typeface="Noto Serif Display Bold"/>
                <a:sym typeface="Noto Serif Display Bold"/>
              </a:rPr>
              <a:t>Finský vzdělávací systém</a:t>
            </a:r>
          </a:p>
        </p:txBody>
      </p:sp>
      <p:sp>
        <p:nvSpPr>
          <p:cNvPr id="3" name="Freeform 3"/>
          <p:cNvSpPr/>
          <p:nvPr/>
        </p:nvSpPr>
        <p:spPr>
          <a:xfrm>
            <a:off x="10513613" y="1295389"/>
            <a:ext cx="614515" cy="647710"/>
          </a:xfrm>
          <a:custGeom>
            <a:avLst/>
            <a:gdLst/>
            <a:ahLst/>
            <a:cxnLst/>
            <a:rect l="l" t="t" r="r" b="b"/>
            <a:pathLst>
              <a:path w="614515" h="647710">
                <a:moveTo>
                  <a:pt x="0" y="0"/>
                </a:moveTo>
                <a:lnTo>
                  <a:pt x="614515" y="0"/>
                </a:lnTo>
                <a:lnTo>
                  <a:pt x="614515" y="647710"/>
                </a:lnTo>
                <a:lnTo>
                  <a:pt x="0" y="64771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AutoShape 4"/>
          <p:cNvSpPr/>
          <p:nvPr/>
        </p:nvSpPr>
        <p:spPr>
          <a:xfrm flipV="1">
            <a:off x="555813" y="1943099"/>
            <a:ext cx="9662475" cy="19050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5" name="Freeform 5"/>
          <p:cNvSpPr/>
          <p:nvPr/>
        </p:nvSpPr>
        <p:spPr>
          <a:xfrm rot="-1912102">
            <a:off x="9650237" y="1560979"/>
            <a:ext cx="6779277" cy="3033727"/>
          </a:xfrm>
          <a:custGeom>
            <a:avLst/>
            <a:gdLst/>
            <a:ahLst/>
            <a:cxnLst/>
            <a:rect l="l" t="t" r="r" b="b"/>
            <a:pathLst>
              <a:path w="6779277" h="3033727">
                <a:moveTo>
                  <a:pt x="0" y="0"/>
                </a:moveTo>
                <a:lnTo>
                  <a:pt x="6779278" y="0"/>
                </a:lnTo>
                <a:lnTo>
                  <a:pt x="6779278" y="3033727"/>
                </a:lnTo>
                <a:lnTo>
                  <a:pt x="0" y="303372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1912102">
            <a:off x="8721487" y="3879677"/>
            <a:ext cx="10396091" cy="4652251"/>
          </a:xfrm>
          <a:custGeom>
            <a:avLst/>
            <a:gdLst/>
            <a:ahLst/>
            <a:cxnLst/>
            <a:rect l="l" t="t" r="r" b="b"/>
            <a:pathLst>
              <a:path w="10396091" h="4652251">
                <a:moveTo>
                  <a:pt x="0" y="0"/>
                </a:moveTo>
                <a:lnTo>
                  <a:pt x="10396091" y="0"/>
                </a:lnTo>
                <a:lnTo>
                  <a:pt x="10396091" y="4652251"/>
                </a:lnTo>
                <a:lnTo>
                  <a:pt x="0" y="465225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11394860" y="3566980"/>
            <a:ext cx="6696257" cy="6696257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6"/>
              <a:stretch>
                <a:fillRect t="-16763" b="-16763"/>
              </a:stretch>
            </a:blipFill>
          </p:spPr>
        </p:sp>
      </p:grpSp>
      <p:grpSp>
        <p:nvGrpSpPr>
          <p:cNvPr id="9" name="Group 9"/>
          <p:cNvGrpSpPr/>
          <p:nvPr/>
        </p:nvGrpSpPr>
        <p:grpSpPr>
          <a:xfrm>
            <a:off x="11128128" y="588153"/>
            <a:ext cx="4055981" cy="3982150"/>
            <a:chOff x="0" y="0"/>
            <a:chExt cx="876629" cy="860672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76629" cy="860672"/>
            </a:xfrm>
            <a:custGeom>
              <a:avLst/>
              <a:gdLst/>
              <a:ahLst/>
              <a:cxnLst/>
              <a:rect l="l" t="t" r="r" b="b"/>
              <a:pathLst>
                <a:path w="876629" h="860672">
                  <a:moveTo>
                    <a:pt x="438315" y="0"/>
                  </a:moveTo>
                  <a:cubicBezTo>
                    <a:pt x="196240" y="0"/>
                    <a:pt x="0" y="192668"/>
                    <a:pt x="0" y="430336"/>
                  </a:cubicBezTo>
                  <a:cubicBezTo>
                    <a:pt x="0" y="668004"/>
                    <a:pt x="196240" y="860672"/>
                    <a:pt x="438315" y="860672"/>
                  </a:cubicBezTo>
                  <a:cubicBezTo>
                    <a:pt x="680389" y="860672"/>
                    <a:pt x="876629" y="668004"/>
                    <a:pt x="876629" y="430336"/>
                  </a:cubicBezTo>
                  <a:cubicBezTo>
                    <a:pt x="876629" y="192668"/>
                    <a:pt x="680389" y="0"/>
                    <a:pt x="438315" y="0"/>
                  </a:cubicBezTo>
                  <a:close/>
                </a:path>
              </a:pathLst>
            </a:custGeom>
            <a:blipFill>
              <a:blip r:embed="rId7"/>
              <a:stretch>
                <a:fillRect l="-284" r="-284"/>
              </a:stretch>
            </a:blipFill>
          </p:spPr>
        </p:sp>
      </p:grpSp>
      <p:sp>
        <p:nvSpPr>
          <p:cNvPr id="11" name="TextBox 11"/>
          <p:cNvSpPr txBox="1"/>
          <p:nvPr/>
        </p:nvSpPr>
        <p:spPr>
          <a:xfrm>
            <a:off x="555813" y="2369678"/>
            <a:ext cx="10572315" cy="73858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654"/>
              </a:lnSpc>
            </a:pPr>
            <a:r>
              <a:rPr lang="en-US" sz="3717" spc="-137">
                <a:solidFill>
                  <a:srgbClr val="545454"/>
                </a:solidFill>
                <a:latin typeface="Montserrat"/>
                <a:ea typeface="Montserrat"/>
                <a:cs typeface="Montserrat"/>
                <a:sym typeface="Montserrat"/>
              </a:rPr>
              <a:t>-Důraz je kladen také na praktické dovednosti a interdisciplinární přístup, což podporuje kreativitu a kritické myšlení žáků</a:t>
            </a:r>
          </a:p>
          <a:p>
            <a:pPr algn="l">
              <a:lnSpc>
                <a:spcPts val="6654"/>
              </a:lnSpc>
            </a:pPr>
            <a:r>
              <a:rPr lang="en-US" sz="3717" spc="-137">
                <a:solidFill>
                  <a:srgbClr val="545454"/>
                </a:solidFill>
                <a:latin typeface="Montserrat"/>
                <a:ea typeface="Montserrat"/>
                <a:cs typeface="Montserrat"/>
                <a:sym typeface="Montserrat"/>
              </a:rPr>
              <a:t>-zaměřuje na podporu udržitelnosti a zdravého životního stylu, což bylo patrné i během naší stáže, kde byla věnována velká pozornost výběru kvalitních a udržitelných surovin nejenom pro školní stravování</a:t>
            </a:r>
          </a:p>
          <a:p>
            <a:pPr algn="just">
              <a:lnSpc>
                <a:spcPts val="5204"/>
              </a:lnSpc>
              <a:spcBef>
                <a:spcPct val="0"/>
              </a:spcBef>
            </a:pPr>
            <a:endParaRPr lang="en-US" sz="3717" spc="-137">
              <a:solidFill>
                <a:srgbClr val="545454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2" name="Freeform 12"/>
          <p:cNvSpPr/>
          <p:nvPr/>
        </p:nvSpPr>
        <p:spPr>
          <a:xfrm>
            <a:off x="16104914" y="971534"/>
            <a:ext cx="614515" cy="647710"/>
          </a:xfrm>
          <a:custGeom>
            <a:avLst/>
            <a:gdLst/>
            <a:ahLst/>
            <a:cxnLst/>
            <a:rect l="l" t="t" r="r" b="b"/>
            <a:pathLst>
              <a:path w="614515" h="647710">
                <a:moveTo>
                  <a:pt x="0" y="0"/>
                </a:moveTo>
                <a:lnTo>
                  <a:pt x="614516" y="0"/>
                </a:lnTo>
                <a:lnTo>
                  <a:pt x="614516" y="647710"/>
                </a:lnTo>
                <a:lnTo>
                  <a:pt x="0" y="64771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71813" y="400050"/>
            <a:ext cx="8614817" cy="1085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9000"/>
              </a:lnSpc>
            </a:pPr>
            <a:r>
              <a:rPr lang="en-US" sz="6000" b="1">
                <a:solidFill>
                  <a:srgbClr val="000000"/>
                </a:solidFill>
                <a:latin typeface="Noto Serif Display Bold"/>
                <a:ea typeface="Noto Serif Display Bold"/>
                <a:cs typeface="Noto Serif Display Bold"/>
                <a:sym typeface="Noto Serif Display Bold"/>
              </a:rPr>
              <a:t>Obědy do škol zdarma</a:t>
            </a:r>
          </a:p>
        </p:txBody>
      </p:sp>
      <p:sp>
        <p:nvSpPr>
          <p:cNvPr id="3" name="Freeform 3"/>
          <p:cNvSpPr/>
          <p:nvPr/>
        </p:nvSpPr>
        <p:spPr>
          <a:xfrm>
            <a:off x="8886630" y="800542"/>
            <a:ext cx="432931" cy="456317"/>
          </a:xfrm>
          <a:custGeom>
            <a:avLst/>
            <a:gdLst/>
            <a:ahLst/>
            <a:cxnLst/>
            <a:rect l="l" t="t" r="r" b="b"/>
            <a:pathLst>
              <a:path w="432931" h="456317">
                <a:moveTo>
                  <a:pt x="0" y="0"/>
                </a:moveTo>
                <a:lnTo>
                  <a:pt x="432931" y="0"/>
                </a:lnTo>
                <a:lnTo>
                  <a:pt x="432931" y="456316"/>
                </a:lnTo>
                <a:lnTo>
                  <a:pt x="0" y="4563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AutoShape 4"/>
          <p:cNvSpPr/>
          <p:nvPr/>
        </p:nvSpPr>
        <p:spPr>
          <a:xfrm>
            <a:off x="271813" y="1504950"/>
            <a:ext cx="6716326" cy="0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5" name="Freeform 5"/>
          <p:cNvSpPr/>
          <p:nvPr/>
        </p:nvSpPr>
        <p:spPr>
          <a:xfrm rot="-1949647">
            <a:off x="6986319" y="2330558"/>
            <a:ext cx="11460303" cy="5128486"/>
          </a:xfrm>
          <a:custGeom>
            <a:avLst/>
            <a:gdLst/>
            <a:ahLst/>
            <a:cxnLst/>
            <a:rect l="l" t="t" r="r" b="b"/>
            <a:pathLst>
              <a:path w="11460303" h="5128486">
                <a:moveTo>
                  <a:pt x="0" y="0"/>
                </a:moveTo>
                <a:lnTo>
                  <a:pt x="11460303" y="0"/>
                </a:lnTo>
                <a:lnTo>
                  <a:pt x="11460303" y="5128486"/>
                </a:lnTo>
                <a:lnTo>
                  <a:pt x="0" y="512848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8886630" y="1313660"/>
            <a:ext cx="3829840" cy="3829840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6"/>
              <a:stretch>
                <a:fillRect r="-50093"/>
              </a:stretch>
            </a:blipFill>
          </p:spPr>
        </p:sp>
      </p:grpSp>
      <p:grpSp>
        <p:nvGrpSpPr>
          <p:cNvPr id="8" name="Group 8"/>
          <p:cNvGrpSpPr/>
          <p:nvPr/>
        </p:nvGrpSpPr>
        <p:grpSpPr>
          <a:xfrm>
            <a:off x="9319561" y="5696725"/>
            <a:ext cx="3829840" cy="3829840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7"/>
              <a:stretch>
                <a:fillRect l="-41954" r="-41954"/>
              </a:stretch>
            </a:blipFill>
          </p:spPr>
        </p:sp>
      </p:grpSp>
      <p:grpSp>
        <p:nvGrpSpPr>
          <p:cNvPr id="10" name="Group 10"/>
          <p:cNvGrpSpPr/>
          <p:nvPr/>
        </p:nvGrpSpPr>
        <p:grpSpPr>
          <a:xfrm>
            <a:off x="13627114" y="5849399"/>
            <a:ext cx="3790678" cy="3790678"/>
            <a:chOff x="0" y="0"/>
            <a:chExt cx="812800" cy="81280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8"/>
              <a:stretch>
                <a:fillRect l="-25046" r="-25046"/>
              </a:stretch>
            </a:blipFill>
          </p:spPr>
        </p:sp>
      </p:grpSp>
      <p:grpSp>
        <p:nvGrpSpPr>
          <p:cNvPr id="12" name="Group 12"/>
          <p:cNvGrpSpPr/>
          <p:nvPr/>
        </p:nvGrpSpPr>
        <p:grpSpPr>
          <a:xfrm>
            <a:off x="12895801" y="800542"/>
            <a:ext cx="5048857" cy="5048857"/>
            <a:chOff x="0" y="0"/>
            <a:chExt cx="812800" cy="8128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9"/>
              <a:stretch>
                <a:fillRect l="-25046" r="-25046"/>
              </a:stretch>
            </a:blipFill>
          </p:spPr>
        </p:sp>
      </p:grpSp>
      <p:sp>
        <p:nvSpPr>
          <p:cNvPr id="14" name="TextBox 14"/>
          <p:cNvSpPr txBox="1"/>
          <p:nvPr/>
        </p:nvSpPr>
        <p:spPr>
          <a:xfrm>
            <a:off x="230714" y="2083822"/>
            <a:ext cx="8303865" cy="71781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52"/>
              </a:lnSpc>
            </a:pPr>
            <a:r>
              <a:rPr lang="en-US" sz="2915" spc="183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- Finsko bylo jednou z prvních zemí, které zavedly bezplatné školní obědy pro všechny žáky</a:t>
            </a:r>
          </a:p>
          <a:p>
            <a:pPr algn="l">
              <a:lnSpc>
                <a:spcPts val="4052"/>
              </a:lnSpc>
            </a:pPr>
            <a:r>
              <a:rPr lang="en-US" sz="2915" spc="183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-Tento program začal v roce 1948, kdy se zákon o poskytování školních obědů zdarma stal povinným po celé zemi </a:t>
            </a:r>
          </a:p>
          <a:p>
            <a:pPr algn="l">
              <a:lnSpc>
                <a:spcPts val="4052"/>
              </a:lnSpc>
            </a:pPr>
            <a:r>
              <a:rPr lang="en-US" sz="2915" spc="183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-Dnes se Finsko pyšní nejdéle fungujícím systémem bezplatného školního stravování na světě</a:t>
            </a:r>
          </a:p>
          <a:p>
            <a:pPr algn="l">
              <a:lnSpc>
                <a:spcPts val="4052"/>
              </a:lnSpc>
            </a:pPr>
            <a:r>
              <a:rPr lang="en-US" sz="2915" spc="183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-Rovný přístup ke vzdělání a bezplatné školní obědy byly klíčovými faktory pro podporu hospodářského růstu a transformaci Finska na znalostní společnost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13779514" y="6001799"/>
            <a:ext cx="3790678" cy="3790678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8"/>
              <a:stretch>
                <a:fillRect l="-25046" r="-25046"/>
              </a:stretch>
            </a:blipFill>
          </p:spPr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55813" y="-1038236"/>
            <a:ext cx="15240512" cy="42572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486"/>
              </a:lnSpc>
            </a:pPr>
            <a:endParaRPr/>
          </a:p>
          <a:p>
            <a:pPr algn="l">
              <a:lnSpc>
                <a:spcPts val="8486"/>
              </a:lnSpc>
            </a:pPr>
            <a:r>
              <a:rPr lang="en-US" sz="5657" b="1">
                <a:solidFill>
                  <a:srgbClr val="000000"/>
                </a:solidFill>
                <a:latin typeface="Noto Serif Display Bold"/>
                <a:ea typeface="Noto Serif Display Bold"/>
                <a:cs typeface="Noto Serif Display Bold"/>
                <a:sym typeface="Noto Serif Display Bold"/>
              </a:rPr>
              <a:t>Perho Culinary, Tourism &amp;</a:t>
            </a:r>
          </a:p>
          <a:p>
            <a:pPr algn="l">
              <a:lnSpc>
                <a:spcPts val="8486"/>
              </a:lnSpc>
            </a:pPr>
            <a:r>
              <a:rPr lang="en-US" sz="5657" b="1">
                <a:solidFill>
                  <a:srgbClr val="000000"/>
                </a:solidFill>
                <a:latin typeface="Noto Serif Display Bold"/>
                <a:ea typeface="Noto Serif Display Bold"/>
                <a:cs typeface="Noto Serif Display Bold"/>
                <a:sym typeface="Noto Serif Display Bold"/>
              </a:rPr>
              <a:t> Business College</a:t>
            </a:r>
          </a:p>
          <a:p>
            <a:pPr algn="l">
              <a:lnSpc>
                <a:spcPts val="8486"/>
              </a:lnSpc>
            </a:pPr>
            <a:endParaRPr lang="en-US" sz="5657" b="1">
              <a:solidFill>
                <a:srgbClr val="000000"/>
              </a:solidFill>
              <a:latin typeface="Noto Serif Display Bold"/>
              <a:ea typeface="Noto Serif Display Bold"/>
              <a:cs typeface="Noto Serif Display Bold"/>
              <a:sym typeface="Noto Serif Display Bold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10513613" y="1295389"/>
            <a:ext cx="614515" cy="647710"/>
          </a:xfrm>
          <a:custGeom>
            <a:avLst/>
            <a:gdLst/>
            <a:ahLst/>
            <a:cxnLst/>
            <a:rect l="l" t="t" r="r" b="b"/>
            <a:pathLst>
              <a:path w="614515" h="647710">
                <a:moveTo>
                  <a:pt x="0" y="0"/>
                </a:moveTo>
                <a:lnTo>
                  <a:pt x="614515" y="0"/>
                </a:lnTo>
                <a:lnTo>
                  <a:pt x="614515" y="647710"/>
                </a:lnTo>
                <a:lnTo>
                  <a:pt x="0" y="64771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AutoShape 4"/>
          <p:cNvSpPr/>
          <p:nvPr/>
        </p:nvSpPr>
        <p:spPr>
          <a:xfrm flipV="1">
            <a:off x="555850" y="2541128"/>
            <a:ext cx="9662475" cy="19050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5" name="Freeform 5"/>
          <p:cNvSpPr/>
          <p:nvPr/>
        </p:nvSpPr>
        <p:spPr>
          <a:xfrm rot="-1912102">
            <a:off x="9650237" y="1560979"/>
            <a:ext cx="6779277" cy="3033727"/>
          </a:xfrm>
          <a:custGeom>
            <a:avLst/>
            <a:gdLst/>
            <a:ahLst/>
            <a:cxnLst/>
            <a:rect l="l" t="t" r="r" b="b"/>
            <a:pathLst>
              <a:path w="6779277" h="3033727">
                <a:moveTo>
                  <a:pt x="0" y="0"/>
                </a:moveTo>
                <a:lnTo>
                  <a:pt x="6779278" y="0"/>
                </a:lnTo>
                <a:lnTo>
                  <a:pt x="6779278" y="3033727"/>
                </a:lnTo>
                <a:lnTo>
                  <a:pt x="0" y="303372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1912102">
            <a:off x="8721487" y="3879677"/>
            <a:ext cx="10396091" cy="4652251"/>
          </a:xfrm>
          <a:custGeom>
            <a:avLst/>
            <a:gdLst/>
            <a:ahLst/>
            <a:cxnLst/>
            <a:rect l="l" t="t" r="r" b="b"/>
            <a:pathLst>
              <a:path w="10396091" h="4652251">
                <a:moveTo>
                  <a:pt x="0" y="0"/>
                </a:moveTo>
                <a:lnTo>
                  <a:pt x="10396091" y="0"/>
                </a:lnTo>
                <a:lnTo>
                  <a:pt x="10396091" y="4652251"/>
                </a:lnTo>
                <a:lnTo>
                  <a:pt x="0" y="465225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11394860" y="3566980"/>
            <a:ext cx="6696257" cy="6696257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6"/>
              <a:stretch>
                <a:fillRect t="-16666" b="-16666"/>
              </a:stretch>
            </a:blipFill>
          </p:spPr>
        </p:sp>
      </p:grpSp>
      <p:grpSp>
        <p:nvGrpSpPr>
          <p:cNvPr id="9" name="Group 9"/>
          <p:cNvGrpSpPr/>
          <p:nvPr/>
        </p:nvGrpSpPr>
        <p:grpSpPr>
          <a:xfrm>
            <a:off x="10820870" y="373663"/>
            <a:ext cx="4363238" cy="4334930"/>
            <a:chOff x="0" y="0"/>
            <a:chExt cx="943038" cy="936919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943038" cy="936919"/>
            </a:xfrm>
            <a:custGeom>
              <a:avLst/>
              <a:gdLst/>
              <a:ahLst/>
              <a:cxnLst/>
              <a:rect l="l" t="t" r="r" b="b"/>
              <a:pathLst>
                <a:path w="943038" h="936919">
                  <a:moveTo>
                    <a:pt x="471519" y="0"/>
                  </a:moveTo>
                  <a:cubicBezTo>
                    <a:pt x="211106" y="0"/>
                    <a:pt x="0" y="209737"/>
                    <a:pt x="0" y="468460"/>
                  </a:cubicBezTo>
                  <a:cubicBezTo>
                    <a:pt x="0" y="727183"/>
                    <a:pt x="211106" y="936919"/>
                    <a:pt x="471519" y="936919"/>
                  </a:cubicBezTo>
                  <a:cubicBezTo>
                    <a:pt x="731931" y="936919"/>
                    <a:pt x="943038" y="727183"/>
                    <a:pt x="943038" y="468460"/>
                  </a:cubicBezTo>
                  <a:cubicBezTo>
                    <a:pt x="943038" y="209737"/>
                    <a:pt x="731931" y="0"/>
                    <a:pt x="471519" y="0"/>
                  </a:cubicBezTo>
                  <a:close/>
                </a:path>
              </a:pathLst>
            </a:custGeom>
            <a:blipFill>
              <a:blip r:embed="rId7"/>
              <a:stretch>
                <a:fillRect l="-16153" r="-16153"/>
              </a:stretch>
            </a:blipFill>
          </p:spPr>
        </p:sp>
      </p:grpSp>
      <p:sp>
        <p:nvSpPr>
          <p:cNvPr id="11" name="Freeform 11"/>
          <p:cNvSpPr/>
          <p:nvPr/>
        </p:nvSpPr>
        <p:spPr>
          <a:xfrm>
            <a:off x="16104914" y="971534"/>
            <a:ext cx="614515" cy="647710"/>
          </a:xfrm>
          <a:custGeom>
            <a:avLst/>
            <a:gdLst/>
            <a:ahLst/>
            <a:cxnLst/>
            <a:rect l="l" t="t" r="r" b="b"/>
            <a:pathLst>
              <a:path w="614515" h="647710">
                <a:moveTo>
                  <a:pt x="0" y="0"/>
                </a:moveTo>
                <a:lnTo>
                  <a:pt x="614516" y="0"/>
                </a:lnTo>
                <a:lnTo>
                  <a:pt x="614516" y="647710"/>
                </a:lnTo>
                <a:lnTo>
                  <a:pt x="0" y="64771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356493" y="2831625"/>
            <a:ext cx="10464378" cy="69794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5033"/>
              </a:lnSpc>
            </a:pPr>
            <a:r>
              <a:rPr lang="en-US" sz="3595">
                <a:solidFill>
                  <a:srgbClr val="545454"/>
                </a:solidFill>
                <a:latin typeface="Montserrat"/>
                <a:ea typeface="Montserrat"/>
                <a:cs typeface="Montserrat"/>
                <a:sym typeface="Montserrat"/>
              </a:rPr>
              <a:t>-Učení založené na kompetencích není vázáno na dobu studia, což umožňuje flexibilitu</a:t>
            </a:r>
          </a:p>
          <a:p>
            <a:pPr algn="just">
              <a:lnSpc>
                <a:spcPts val="5033"/>
              </a:lnSpc>
            </a:pPr>
            <a:r>
              <a:rPr lang="en-US" sz="3595">
                <a:solidFill>
                  <a:srgbClr val="545454"/>
                </a:solidFill>
                <a:latin typeface="Montserrat"/>
                <a:ea typeface="Montserrat"/>
                <a:cs typeface="Montserrat"/>
                <a:sym typeface="Montserrat"/>
              </a:rPr>
              <a:t>-Pracovní zkušenosti mohou zkrátit dobu studia</a:t>
            </a:r>
          </a:p>
          <a:p>
            <a:pPr algn="just">
              <a:lnSpc>
                <a:spcPts val="5033"/>
              </a:lnSpc>
            </a:pPr>
            <a:r>
              <a:rPr lang="en-US" sz="3595">
                <a:solidFill>
                  <a:srgbClr val="545454"/>
                </a:solidFill>
                <a:latin typeface="Montserrat"/>
                <a:ea typeface="Montserrat"/>
                <a:cs typeface="Montserrat"/>
                <a:sym typeface="Montserrat"/>
              </a:rPr>
              <a:t>-Každý student má vytvořen osobní plán rozvoje kompetencí a školení se organizuje přímo na pracovišti.</a:t>
            </a:r>
          </a:p>
          <a:p>
            <a:pPr algn="just">
              <a:lnSpc>
                <a:spcPts val="5033"/>
              </a:lnSpc>
            </a:pPr>
            <a:r>
              <a:rPr lang="en-US" sz="3595">
                <a:solidFill>
                  <a:srgbClr val="545454"/>
                </a:solidFill>
                <a:latin typeface="Montserrat"/>
                <a:ea typeface="Montserrat"/>
                <a:cs typeface="Montserrat"/>
                <a:sym typeface="Montserrat"/>
              </a:rPr>
              <a:t>-Udržitelný rozvoj je součástí kvalifikací ve všech modulech studia</a:t>
            </a:r>
          </a:p>
          <a:p>
            <a:pPr algn="just">
              <a:lnSpc>
                <a:spcPts val="5033"/>
              </a:lnSpc>
              <a:spcBef>
                <a:spcPct val="0"/>
              </a:spcBef>
            </a:pPr>
            <a:r>
              <a:rPr lang="en-US" sz="3595">
                <a:solidFill>
                  <a:srgbClr val="545454"/>
                </a:solidFill>
                <a:latin typeface="Montserrat"/>
                <a:ea typeface="Montserrat"/>
                <a:cs typeface="Montserrat"/>
                <a:sym typeface="Montserrat"/>
              </a:rPr>
              <a:t>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09400" y="200270"/>
            <a:ext cx="6798877" cy="27796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542"/>
              </a:lnSpc>
            </a:pPr>
            <a:r>
              <a:rPr lang="en-US" sz="3695" b="1">
                <a:solidFill>
                  <a:srgbClr val="000000"/>
                </a:solidFill>
                <a:latin typeface="Noto Serif Display Bold"/>
                <a:ea typeface="Noto Serif Display Bold"/>
                <a:cs typeface="Noto Serif Display Bold"/>
                <a:sym typeface="Noto Serif Display Bold"/>
              </a:rPr>
              <a:t>Vybavení a prostředí pro žáky ve finské partnerské škole</a:t>
            </a:r>
          </a:p>
          <a:p>
            <a:pPr marL="0" lvl="0" indent="0" algn="l">
              <a:lnSpc>
                <a:spcPts val="5542"/>
              </a:lnSpc>
            </a:pPr>
            <a:endParaRPr lang="en-US" sz="3695" b="1">
              <a:solidFill>
                <a:srgbClr val="000000"/>
              </a:solidFill>
              <a:latin typeface="Noto Serif Display Bold"/>
              <a:ea typeface="Noto Serif Display Bold"/>
              <a:cs typeface="Noto Serif Display Bold"/>
              <a:sym typeface="Noto Serif Display Bold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1772780" y="1764510"/>
            <a:ext cx="432931" cy="456317"/>
          </a:xfrm>
          <a:custGeom>
            <a:avLst/>
            <a:gdLst/>
            <a:ahLst/>
            <a:cxnLst/>
            <a:rect l="l" t="t" r="r" b="b"/>
            <a:pathLst>
              <a:path w="432931" h="456317">
                <a:moveTo>
                  <a:pt x="0" y="0"/>
                </a:moveTo>
                <a:lnTo>
                  <a:pt x="432930" y="0"/>
                </a:lnTo>
                <a:lnTo>
                  <a:pt x="432930" y="456317"/>
                </a:lnTo>
                <a:lnTo>
                  <a:pt x="0" y="45631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AutoShape 4"/>
          <p:cNvSpPr/>
          <p:nvPr/>
        </p:nvSpPr>
        <p:spPr>
          <a:xfrm>
            <a:off x="-584490" y="2466451"/>
            <a:ext cx="6716326" cy="0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5" name="Freeform 5"/>
          <p:cNvSpPr/>
          <p:nvPr/>
        </p:nvSpPr>
        <p:spPr>
          <a:xfrm rot="8742526">
            <a:off x="10265467" y="5970041"/>
            <a:ext cx="8436597" cy="3775377"/>
          </a:xfrm>
          <a:custGeom>
            <a:avLst/>
            <a:gdLst/>
            <a:ahLst/>
            <a:cxnLst/>
            <a:rect l="l" t="t" r="r" b="b"/>
            <a:pathLst>
              <a:path w="8436597" h="3775377">
                <a:moveTo>
                  <a:pt x="0" y="0"/>
                </a:moveTo>
                <a:lnTo>
                  <a:pt x="8436597" y="0"/>
                </a:lnTo>
                <a:lnTo>
                  <a:pt x="8436597" y="3775377"/>
                </a:lnTo>
                <a:lnTo>
                  <a:pt x="0" y="377537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1949647">
            <a:off x="7003921" y="2203075"/>
            <a:ext cx="11880160" cy="5316372"/>
          </a:xfrm>
          <a:custGeom>
            <a:avLst/>
            <a:gdLst/>
            <a:ahLst/>
            <a:cxnLst/>
            <a:rect l="l" t="t" r="r" b="b"/>
            <a:pathLst>
              <a:path w="11880160" h="5316372">
                <a:moveTo>
                  <a:pt x="0" y="0"/>
                </a:moveTo>
                <a:lnTo>
                  <a:pt x="11880160" y="0"/>
                </a:lnTo>
                <a:lnTo>
                  <a:pt x="11880160" y="5316371"/>
                </a:lnTo>
                <a:lnTo>
                  <a:pt x="0" y="531637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8665136" y="1275038"/>
            <a:ext cx="4051334" cy="4051334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6"/>
              <a:stretch>
                <a:fillRect t="-16777" b="-16777"/>
              </a:stretch>
            </a:blipFill>
          </p:spPr>
        </p:sp>
      </p:grpSp>
      <p:grpSp>
        <p:nvGrpSpPr>
          <p:cNvPr id="9" name="Group 9"/>
          <p:cNvGrpSpPr/>
          <p:nvPr/>
        </p:nvGrpSpPr>
        <p:grpSpPr>
          <a:xfrm>
            <a:off x="7505879" y="5428460"/>
            <a:ext cx="4858540" cy="4858540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7"/>
              <a:stretch>
                <a:fillRect t="-16666" b="-16666"/>
              </a:stretch>
            </a:blipFill>
          </p:spPr>
        </p:sp>
      </p:grpSp>
      <p:grpSp>
        <p:nvGrpSpPr>
          <p:cNvPr id="11" name="Group 11"/>
          <p:cNvGrpSpPr/>
          <p:nvPr/>
        </p:nvGrpSpPr>
        <p:grpSpPr>
          <a:xfrm>
            <a:off x="12861581" y="0"/>
            <a:ext cx="4894801" cy="4894801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8"/>
              <a:stretch>
                <a:fillRect t="-16777" b="-16777"/>
              </a:stretch>
            </a:blipFill>
          </p:spPr>
        </p:sp>
      </p:grpSp>
      <p:grpSp>
        <p:nvGrpSpPr>
          <p:cNvPr id="13" name="Group 13"/>
          <p:cNvGrpSpPr/>
          <p:nvPr/>
        </p:nvGrpSpPr>
        <p:grpSpPr>
          <a:xfrm>
            <a:off x="12861581" y="5428460"/>
            <a:ext cx="4858540" cy="4858540"/>
            <a:chOff x="0" y="0"/>
            <a:chExt cx="812800" cy="81280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9"/>
              <a:stretch>
                <a:fillRect t="-16777" b="-16777"/>
              </a:stretch>
            </a:blipFill>
          </p:spPr>
        </p:sp>
      </p:grpSp>
      <p:sp>
        <p:nvSpPr>
          <p:cNvPr id="15" name="TextBox 15"/>
          <p:cNvSpPr txBox="1"/>
          <p:nvPr/>
        </p:nvSpPr>
        <p:spPr>
          <a:xfrm>
            <a:off x="309400" y="3541656"/>
            <a:ext cx="8120716" cy="50382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786"/>
              </a:lnSpc>
            </a:pPr>
            <a:r>
              <a:rPr lang="en-US" sz="2998" spc="410">
                <a:solidFill>
                  <a:srgbClr val="545454"/>
                </a:solidFill>
                <a:latin typeface="Montserrat"/>
                <a:ea typeface="Montserrat"/>
                <a:cs typeface="Montserrat"/>
                <a:sym typeface="Montserrat"/>
              </a:rPr>
              <a:t>-Rosáhlé moderně vybavené prostory</a:t>
            </a:r>
          </a:p>
          <a:p>
            <a:pPr algn="l">
              <a:lnSpc>
                <a:spcPts val="5786"/>
              </a:lnSpc>
            </a:pPr>
            <a:r>
              <a:rPr lang="en-US" sz="2998" spc="410">
                <a:solidFill>
                  <a:srgbClr val="545454"/>
                </a:solidFill>
                <a:latin typeface="Montserrat"/>
                <a:ea typeface="Montserrat"/>
                <a:cs typeface="Montserrat"/>
                <a:sym typeface="Montserrat"/>
              </a:rPr>
              <a:t>-Knihovny</a:t>
            </a:r>
          </a:p>
          <a:p>
            <a:pPr algn="l">
              <a:lnSpc>
                <a:spcPts val="5786"/>
              </a:lnSpc>
            </a:pPr>
            <a:r>
              <a:rPr lang="en-US" sz="2998" spc="410">
                <a:solidFill>
                  <a:srgbClr val="545454"/>
                </a:solidFill>
                <a:latin typeface="Montserrat"/>
                <a:ea typeface="Montserrat"/>
                <a:cs typeface="Montserrat"/>
                <a:sym typeface="Montserrat"/>
              </a:rPr>
              <a:t>-Relaxační zóny</a:t>
            </a:r>
          </a:p>
          <a:p>
            <a:pPr algn="l">
              <a:lnSpc>
                <a:spcPts val="5786"/>
              </a:lnSpc>
            </a:pPr>
            <a:r>
              <a:rPr lang="en-US" sz="2998" spc="410">
                <a:solidFill>
                  <a:srgbClr val="545454"/>
                </a:solidFill>
                <a:latin typeface="Montserrat"/>
                <a:ea typeface="Montserrat"/>
                <a:cs typeface="Montserrat"/>
                <a:sym typeface="Montserrat"/>
              </a:rPr>
              <a:t>-Moderní bezpečnostní opatření (vstup na čipy, kontrolní rámy</a:t>
            </a:r>
          </a:p>
          <a:p>
            <a:pPr algn="l">
              <a:lnSpc>
                <a:spcPts val="5786"/>
              </a:lnSpc>
            </a:pPr>
            <a:endParaRPr lang="en-US" sz="2998" spc="410">
              <a:solidFill>
                <a:srgbClr val="545454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10093" y="459845"/>
            <a:ext cx="4646035" cy="2228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9000"/>
              </a:lnSpc>
            </a:pPr>
            <a:r>
              <a:rPr lang="en-US" sz="6000" b="1">
                <a:solidFill>
                  <a:srgbClr val="000000"/>
                </a:solidFill>
                <a:latin typeface="Noto Serif Display Bold"/>
                <a:ea typeface="Noto Serif Display Bold"/>
                <a:cs typeface="Noto Serif Display Bold"/>
                <a:sym typeface="Noto Serif Display Bold"/>
              </a:rPr>
              <a:t>Green City Farm</a:t>
            </a:r>
          </a:p>
        </p:txBody>
      </p:sp>
      <p:sp>
        <p:nvSpPr>
          <p:cNvPr id="3" name="Freeform 3"/>
          <p:cNvSpPr/>
          <p:nvPr/>
        </p:nvSpPr>
        <p:spPr>
          <a:xfrm>
            <a:off x="2733110" y="1938393"/>
            <a:ext cx="432931" cy="456317"/>
          </a:xfrm>
          <a:custGeom>
            <a:avLst/>
            <a:gdLst/>
            <a:ahLst/>
            <a:cxnLst/>
            <a:rect l="l" t="t" r="r" b="b"/>
            <a:pathLst>
              <a:path w="432931" h="456317">
                <a:moveTo>
                  <a:pt x="0" y="0"/>
                </a:moveTo>
                <a:lnTo>
                  <a:pt x="432931" y="0"/>
                </a:lnTo>
                <a:lnTo>
                  <a:pt x="432931" y="456317"/>
                </a:lnTo>
                <a:lnTo>
                  <a:pt x="0" y="45631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AutoShape 4"/>
          <p:cNvSpPr/>
          <p:nvPr/>
        </p:nvSpPr>
        <p:spPr>
          <a:xfrm>
            <a:off x="-1660198" y="2707744"/>
            <a:ext cx="6716326" cy="0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5" name="Freeform 5"/>
          <p:cNvSpPr/>
          <p:nvPr/>
        </p:nvSpPr>
        <p:spPr>
          <a:xfrm rot="8608436">
            <a:off x="9826874" y="4890653"/>
            <a:ext cx="9084466" cy="4065298"/>
          </a:xfrm>
          <a:custGeom>
            <a:avLst/>
            <a:gdLst/>
            <a:ahLst/>
            <a:cxnLst/>
            <a:rect l="l" t="t" r="r" b="b"/>
            <a:pathLst>
              <a:path w="9084466" h="4065298">
                <a:moveTo>
                  <a:pt x="0" y="0"/>
                </a:moveTo>
                <a:lnTo>
                  <a:pt x="9084466" y="0"/>
                </a:lnTo>
                <a:lnTo>
                  <a:pt x="9084466" y="4065298"/>
                </a:lnTo>
                <a:lnTo>
                  <a:pt x="0" y="406529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1949647">
            <a:off x="6818069" y="1452943"/>
            <a:ext cx="11460303" cy="5128486"/>
          </a:xfrm>
          <a:custGeom>
            <a:avLst/>
            <a:gdLst/>
            <a:ahLst/>
            <a:cxnLst/>
            <a:rect l="l" t="t" r="r" b="b"/>
            <a:pathLst>
              <a:path w="11460303" h="5128486">
                <a:moveTo>
                  <a:pt x="0" y="0"/>
                </a:moveTo>
                <a:lnTo>
                  <a:pt x="11460303" y="0"/>
                </a:lnTo>
                <a:lnTo>
                  <a:pt x="11460303" y="5128485"/>
                </a:lnTo>
                <a:lnTo>
                  <a:pt x="0" y="512848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14080399" y="479790"/>
            <a:ext cx="3829840" cy="3829840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6"/>
              <a:stretch>
                <a:fillRect t="-16666" b="-16666"/>
              </a:stretch>
            </a:blipFill>
          </p:spPr>
        </p:sp>
      </p:grpSp>
      <p:grpSp>
        <p:nvGrpSpPr>
          <p:cNvPr id="9" name="Group 9"/>
          <p:cNvGrpSpPr/>
          <p:nvPr/>
        </p:nvGrpSpPr>
        <p:grpSpPr>
          <a:xfrm>
            <a:off x="9731968" y="791687"/>
            <a:ext cx="3794015" cy="3794015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7"/>
              <a:stretch>
                <a:fillRect t="-16764" b="-16764"/>
              </a:stretch>
            </a:blipFill>
          </p:spPr>
        </p:sp>
      </p:grpSp>
      <p:grpSp>
        <p:nvGrpSpPr>
          <p:cNvPr id="11" name="Group 11"/>
          <p:cNvGrpSpPr/>
          <p:nvPr/>
        </p:nvGrpSpPr>
        <p:grpSpPr>
          <a:xfrm>
            <a:off x="8826264" y="4915361"/>
            <a:ext cx="5124928" cy="5124928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8"/>
              <a:stretch>
                <a:fillRect t="-16666" b="-16666"/>
              </a:stretch>
            </a:blipFill>
          </p:spPr>
        </p:sp>
      </p:grpSp>
      <p:grpSp>
        <p:nvGrpSpPr>
          <p:cNvPr id="13" name="Group 13"/>
          <p:cNvGrpSpPr/>
          <p:nvPr/>
        </p:nvGrpSpPr>
        <p:grpSpPr>
          <a:xfrm>
            <a:off x="14080399" y="4585701"/>
            <a:ext cx="4088254" cy="4088254"/>
            <a:chOff x="0" y="0"/>
            <a:chExt cx="812800" cy="81280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9"/>
              <a:stretch>
                <a:fillRect t="-16860" b="-16860"/>
              </a:stretch>
            </a:blipFill>
          </p:spPr>
        </p:sp>
      </p:grpSp>
      <p:sp>
        <p:nvSpPr>
          <p:cNvPr id="15" name="TextBox 15"/>
          <p:cNvSpPr txBox="1"/>
          <p:nvPr/>
        </p:nvSpPr>
        <p:spPr>
          <a:xfrm>
            <a:off x="294964" y="2955394"/>
            <a:ext cx="8453063" cy="60353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5354"/>
              </a:lnSpc>
              <a:spcBef>
                <a:spcPct val="0"/>
              </a:spcBef>
            </a:pPr>
            <a:r>
              <a:rPr lang="en-US" sz="3824">
                <a:solidFill>
                  <a:srgbClr val="545454"/>
                </a:solidFill>
                <a:latin typeface="Montserrat"/>
                <a:ea typeface="Montserrat"/>
                <a:cs typeface="Montserrat"/>
                <a:sym typeface="Montserrat"/>
              </a:rPr>
              <a:t>-Škola poskytuje i zelenou městskou farmu (Green City Farm) jako vzdělávací prostředí, kde studenti získávají praktické zkušenosti se sustainable farming (udržitelným zemědělstvím), aby pochopili, odkud jídlo pochází a jak jej ekologicky zpracovávat od pole až po talíř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9148528">
            <a:off x="2027893" y="1476602"/>
            <a:ext cx="12824085" cy="5738778"/>
          </a:xfrm>
          <a:custGeom>
            <a:avLst/>
            <a:gdLst/>
            <a:ahLst/>
            <a:cxnLst/>
            <a:rect l="l" t="t" r="r" b="b"/>
            <a:pathLst>
              <a:path w="12824085" h="5738778">
                <a:moveTo>
                  <a:pt x="0" y="0"/>
                </a:moveTo>
                <a:lnTo>
                  <a:pt x="12824085" y="0"/>
                </a:lnTo>
                <a:lnTo>
                  <a:pt x="12824085" y="5738778"/>
                </a:lnTo>
                <a:lnTo>
                  <a:pt x="0" y="573877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1493771">
            <a:off x="1439507" y="747596"/>
            <a:ext cx="7196310" cy="3220349"/>
          </a:xfrm>
          <a:custGeom>
            <a:avLst/>
            <a:gdLst/>
            <a:ahLst/>
            <a:cxnLst/>
            <a:rect l="l" t="t" r="r" b="b"/>
            <a:pathLst>
              <a:path w="7196310" h="3220349">
                <a:moveTo>
                  <a:pt x="0" y="0"/>
                </a:moveTo>
                <a:lnTo>
                  <a:pt x="7196310" y="0"/>
                </a:lnTo>
                <a:lnTo>
                  <a:pt x="7196310" y="3220348"/>
                </a:lnTo>
                <a:lnTo>
                  <a:pt x="0" y="322034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1925498" y="5184675"/>
            <a:ext cx="603143" cy="603143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AFF00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1925498" y="6157636"/>
            <a:ext cx="603143" cy="603143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AFF00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1925498" y="7130597"/>
            <a:ext cx="603143" cy="603143"/>
            <a:chOff x="0" y="0"/>
            <a:chExt cx="812800" cy="81280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AFF00"/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endParaRPr/>
            </a:p>
          </p:txBody>
        </p:sp>
      </p:grpSp>
      <p:sp>
        <p:nvSpPr>
          <p:cNvPr id="13" name="Freeform 13"/>
          <p:cNvSpPr/>
          <p:nvPr/>
        </p:nvSpPr>
        <p:spPr>
          <a:xfrm rot="9929003">
            <a:off x="5974016" y="5306062"/>
            <a:ext cx="10849954" cy="4855354"/>
          </a:xfrm>
          <a:custGeom>
            <a:avLst/>
            <a:gdLst/>
            <a:ahLst/>
            <a:cxnLst/>
            <a:rect l="l" t="t" r="r" b="b"/>
            <a:pathLst>
              <a:path w="10849954" h="4855354">
                <a:moveTo>
                  <a:pt x="0" y="0"/>
                </a:moveTo>
                <a:lnTo>
                  <a:pt x="10849953" y="0"/>
                </a:lnTo>
                <a:lnTo>
                  <a:pt x="10849953" y="4855354"/>
                </a:lnTo>
                <a:lnTo>
                  <a:pt x="0" y="485535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14" name="Group 14"/>
          <p:cNvGrpSpPr/>
          <p:nvPr/>
        </p:nvGrpSpPr>
        <p:grpSpPr>
          <a:xfrm>
            <a:off x="5908791" y="2023228"/>
            <a:ext cx="4685123" cy="4685123"/>
            <a:chOff x="0" y="0"/>
            <a:chExt cx="812800" cy="8128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4"/>
              <a:stretch>
                <a:fillRect l="-38888" r="-38888"/>
              </a:stretch>
            </a:blipFill>
          </p:spPr>
        </p:sp>
      </p:grpSp>
      <p:sp>
        <p:nvSpPr>
          <p:cNvPr id="16" name="Freeform 16"/>
          <p:cNvSpPr/>
          <p:nvPr/>
        </p:nvSpPr>
        <p:spPr>
          <a:xfrm>
            <a:off x="15075079" y="1402213"/>
            <a:ext cx="377166" cy="397539"/>
          </a:xfrm>
          <a:custGeom>
            <a:avLst/>
            <a:gdLst/>
            <a:ahLst/>
            <a:cxnLst/>
            <a:rect l="l" t="t" r="r" b="b"/>
            <a:pathLst>
              <a:path w="377166" h="397539">
                <a:moveTo>
                  <a:pt x="0" y="0"/>
                </a:moveTo>
                <a:lnTo>
                  <a:pt x="377165" y="0"/>
                </a:lnTo>
                <a:lnTo>
                  <a:pt x="377165" y="397540"/>
                </a:lnTo>
                <a:lnTo>
                  <a:pt x="0" y="39754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grpSp>
        <p:nvGrpSpPr>
          <p:cNvPr id="17" name="Group 17"/>
          <p:cNvGrpSpPr/>
          <p:nvPr/>
        </p:nvGrpSpPr>
        <p:grpSpPr>
          <a:xfrm>
            <a:off x="1028700" y="6251687"/>
            <a:ext cx="3602101" cy="3602101"/>
            <a:chOff x="0" y="0"/>
            <a:chExt cx="812800" cy="8128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7"/>
              <a:stretch>
                <a:fillRect l="-20546" r="-20546"/>
              </a:stretch>
            </a:blipFill>
          </p:spPr>
        </p:sp>
      </p:grpSp>
      <p:grpSp>
        <p:nvGrpSpPr>
          <p:cNvPr id="19" name="Group 19"/>
          <p:cNvGrpSpPr/>
          <p:nvPr/>
        </p:nvGrpSpPr>
        <p:grpSpPr>
          <a:xfrm>
            <a:off x="423382" y="305768"/>
            <a:ext cx="4211550" cy="4995950"/>
            <a:chOff x="0" y="0"/>
            <a:chExt cx="588301" cy="697872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588301" cy="697872"/>
            </a:xfrm>
            <a:custGeom>
              <a:avLst/>
              <a:gdLst/>
              <a:ahLst/>
              <a:cxnLst/>
              <a:rect l="l" t="t" r="r" b="b"/>
              <a:pathLst>
                <a:path w="588301" h="697872">
                  <a:moveTo>
                    <a:pt x="42280" y="0"/>
                  </a:moveTo>
                  <a:lnTo>
                    <a:pt x="546021" y="0"/>
                  </a:lnTo>
                  <a:cubicBezTo>
                    <a:pt x="569372" y="0"/>
                    <a:pt x="588301" y="18929"/>
                    <a:pt x="588301" y="42280"/>
                  </a:cubicBezTo>
                  <a:lnTo>
                    <a:pt x="588301" y="655592"/>
                  </a:lnTo>
                  <a:cubicBezTo>
                    <a:pt x="588301" y="678943"/>
                    <a:pt x="569372" y="697872"/>
                    <a:pt x="546021" y="697872"/>
                  </a:cubicBezTo>
                  <a:lnTo>
                    <a:pt x="42280" y="697872"/>
                  </a:lnTo>
                  <a:cubicBezTo>
                    <a:pt x="31067" y="697872"/>
                    <a:pt x="20313" y="693418"/>
                    <a:pt x="12384" y="685489"/>
                  </a:cubicBezTo>
                  <a:cubicBezTo>
                    <a:pt x="4454" y="677560"/>
                    <a:pt x="0" y="666805"/>
                    <a:pt x="0" y="655592"/>
                  </a:cubicBezTo>
                  <a:lnTo>
                    <a:pt x="0" y="42280"/>
                  </a:lnTo>
                  <a:cubicBezTo>
                    <a:pt x="0" y="18929"/>
                    <a:pt x="18929" y="0"/>
                    <a:pt x="42280" y="0"/>
                  </a:cubicBezTo>
                  <a:close/>
                </a:path>
              </a:pathLst>
            </a:custGeom>
            <a:blipFill>
              <a:blip r:embed="rId8"/>
              <a:stretch>
                <a:fillRect l="-38857" r="-38857"/>
              </a:stretch>
            </a:blipFill>
          </p:spPr>
        </p:sp>
      </p:grpSp>
      <p:grpSp>
        <p:nvGrpSpPr>
          <p:cNvPr id="21" name="Group 21"/>
          <p:cNvGrpSpPr/>
          <p:nvPr/>
        </p:nvGrpSpPr>
        <p:grpSpPr>
          <a:xfrm>
            <a:off x="11940121" y="3098868"/>
            <a:ext cx="5603835" cy="4953870"/>
            <a:chOff x="0" y="0"/>
            <a:chExt cx="1497134" cy="1323488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1497134" cy="1323488"/>
            </a:xfrm>
            <a:custGeom>
              <a:avLst/>
              <a:gdLst/>
              <a:ahLst/>
              <a:cxnLst/>
              <a:rect l="l" t="t" r="r" b="b"/>
              <a:pathLst>
                <a:path w="1497134" h="1323488">
                  <a:moveTo>
                    <a:pt x="31775" y="0"/>
                  </a:moveTo>
                  <a:lnTo>
                    <a:pt x="1465359" y="0"/>
                  </a:lnTo>
                  <a:cubicBezTo>
                    <a:pt x="1473786" y="0"/>
                    <a:pt x="1481869" y="3348"/>
                    <a:pt x="1487828" y="9307"/>
                  </a:cubicBezTo>
                  <a:cubicBezTo>
                    <a:pt x="1493787" y="15266"/>
                    <a:pt x="1497134" y="23348"/>
                    <a:pt x="1497134" y="31775"/>
                  </a:cubicBezTo>
                  <a:lnTo>
                    <a:pt x="1497134" y="1291713"/>
                  </a:lnTo>
                  <a:cubicBezTo>
                    <a:pt x="1497134" y="1309262"/>
                    <a:pt x="1482908" y="1323488"/>
                    <a:pt x="1465359" y="1323488"/>
                  </a:cubicBezTo>
                  <a:lnTo>
                    <a:pt x="31775" y="1323488"/>
                  </a:lnTo>
                  <a:cubicBezTo>
                    <a:pt x="23348" y="1323488"/>
                    <a:pt x="15266" y="1320140"/>
                    <a:pt x="9307" y="1314181"/>
                  </a:cubicBezTo>
                  <a:cubicBezTo>
                    <a:pt x="3348" y="1308222"/>
                    <a:pt x="0" y="1300140"/>
                    <a:pt x="0" y="1291713"/>
                  </a:cubicBezTo>
                  <a:lnTo>
                    <a:pt x="0" y="31775"/>
                  </a:lnTo>
                  <a:cubicBezTo>
                    <a:pt x="0" y="23348"/>
                    <a:pt x="3348" y="15266"/>
                    <a:pt x="9307" y="9307"/>
                  </a:cubicBezTo>
                  <a:cubicBezTo>
                    <a:pt x="15266" y="3348"/>
                    <a:pt x="23348" y="0"/>
                    <a:pt x="31775" y="0"/>
                  </a:cubicBezTo>
                  <a:close/>
                </a:path>
              </a:pathLst>
            </a:custGeom>
            <a:blipFill>
              <a:blip r:embed="rId9"/>
              <a:stretch>
                <a:fillRect l="-16218" r="-16218"/>
              </a:stretch>
            </a:blipFill>
          </p:spPr>
        </p:sp>
      </p:grpSp>
      <p:sp>
        <p:nvSpPr>
          <p:cNvPr id="23" name="TextBox 23"/>
          <p:cNvSpPr txBox="1"/>
          <p:nvPr/>
        </p:nvSpPr>
        <p:spPr>
          <a:xfrm>
            <a:off x="5037662" y="506235"/>
            <a:ext cx="12749315" cy="14077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82"/>
              </a:lnSpc>
              <a:spcBef>
                <a:spcPct val="0"/>
              </a:spcBef>
            </a:pPr>
            <a:r>
              <a:rPr lang="en-US" sz="2701" b="1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Rybolov je nedílnou součástí finské kultury a gastronomie. Finské pokrmy z ryb se vyznačují jednoduchostí, vysokou kvalitou surovin a důrazem na udržitelnost.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5921105" y="7082972"/>
            <a:ext cx="5037662" cy="2724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21"/>
              </a:lnSpc>
              <a:spcBef>
                <a:spcPct val="0"/>
              </a:spcBef>
            </a:pPr>
            <a:r>
              <a:rPr lang="en-US" sz="2229" b="1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Finsko klade důraz na udržitelný rybolov a ochranu vodních zdrojů. Finská kuchyně často propaguje použití místně lovených ryb namísto dovozu ryb, což přispívá k ochraně přírodních zdrojů a snižování ekologické stopy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6444537">
            <a:off x="-1370717" y="2903263"/>
            <a:ext cx="10012233" cy="4480474"/>
          </a:xfrm>
          <a:custGeom>
            <a:avLst/>
            <a:gdLst/>
            <a:ahLst/>
            <a:cxnLst/>
            <a:rect l="l" t="t" r="r" b="b"/>
            <a:pathLst>
              <a:path w="10012233" h="4480474">
                <a:moveTo>
                  <a:pt x="0" y="0"/>
                </a:moveTo>
                <a:lnTo>
                  <a:pt x="10012233" y="0"/>
                </a:lnTo>
                <a:lnTo>
                  <a:pt x="10012233" y="4480474"/>
                </a:lnTo>
                <a:lnTo>
                  <a:pt x="0" y="448047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AutoShape 3"/>
          <p:cNvSpPr/>
          <p:nvPr/>
        </p:nvSpPr>
        <p:spPr>
          <a:xfrm flipV="1">
            <a:off x="-39158" y="3757015"/>
            <a:ext cx="5471544" cy="0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TextBox 4"/>
          <p:cNvSpPr txBox="1"/>
          <p:nvPr/>
        </p:nvSpPr>
        <p:spPr>
          <a:xfrm>
            <a:off x="403908" y="10767"/>
            <a:ext cx="4669719" cy="4514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000"/>
              </a:lnSpc>
            </a:pPr>
            <a:r>
              <a:rPr lang="en-US" sz="6000" b="1">
                <a:solidFill>
                  <a:srgbClr val="000000"/>
                </a:solidFill>
                <a:latin typeface="Noto Serif Display Bold"/>
                <a:ea typeface="Noto Serif Display Bold"/>
                <a:cs typeface="Noto Serif Display Bold"/>
                <a:sym typeface="Noto Serif Display Bold"/>
              </a:rPr>
              <a:t>Podpora místních dodavatelů </a:t>
            </a:r>
          </a:p>
          <a:p>
            <a:pPr marL="0" lvl="0" indent="0" algn="just">
              <a:lnSpc>
                <a:spcPts val="9000"/>
              </a:lnSpc>
              <a:spcBef>
                <a:spcPct val="0"/>
              </a:spcBef>
            </a:pPr>
            <a:endParaRPr lang="en-US" sz="6000" b="1">
              <a:solidFill>
                <a:srgbClr val="000000"/>
              </a:solidFill>
              <a:latin typeface="Noto Serif Display Bold"/>
              <a:ea typeface="Noto Serif Display Bold"/>
              <a:cs typeface="Noto Serif Display Bold"/>
              <a:sym typeface="Noto Serif Display Bold"/>
            </a:endParaRPr>
          </a:p>
        </p:txBody>
      </p:sp>
      <p:grpSp>
        <p:nvGrpSpPr>
          <p:cNvPr id="5" name="Group 5"/>
          <p:cNvGrpSpPr/>
          <p:nvPr/>
        </p:nvGrpSpPr>
        <p:grpSpPr>
          <a:xfrm>
            <a:off x="5432386" y="5663329"/>
            <a:ext cx="3898163" cy="3898163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4"/>
              <a:stretch>
                <a:fillRect l="-16666" r="-16666"/>
              </a:stretch>
            </a:blipFill>
          </p:spPr>
        </p:sp>
      </p:grpSp>
      <p:grpSp>
        <p:nvGrpSpPr>
          <p:cNvPr id="7" name="Group 7"/>
          <p:cNvGrpSpPr/>
          <p:nvPr/>
        </p:nvGrpSpPr>
        <p:grpSpPr>
          <a:xfrm>
            <a:off x="10141043" y="6398678"/>
            <a:ext cx="2859622" cy="2859622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2700">
              <a:solidFill>
                <a:srgbClr val="000000"/>
              </a:solidFill>
            </a:ln>
          </p:spPr>
        </p:sp>
      </p:grpSp>
      <p:sp>
        <p:nvSpPr>
          <p:cNvPr id="9" name="Freeform 9"/>
          <p:cNvSpPr/>
          <p:nvPr/>
        </p:nvSpPr>
        <p:spPr>
          <a:xfrm>
            <a:off x="2738767" y="884989"/>
            <a:ext cx="377166" cy="397539"/>
          </a:xfrm>
          <a:custGeom>
            <a:avLst/>
            <a:gdLst/>
            <a:ahLst/>
            <a:cxnLst/>
            <a:rect l="l" t="t" r="r" b="b"/>
            <a:pathLst>
              <a:path w="377166" h="397539">
                <a:moveTo>
                  <a:pt x="0" y="0"/>
                </a:moveTo>
                <a:lnTo>
                  <a:pt x="377166" y="0"/>
                </a:lnTo>
                <a:lnTo>
                  <a:pt x="377166" y="397539"/>
                </a:lnTo>
                <a:lnTo>
                  <a:pt x="0" y="39753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grpSp>
        <p:nvGrpSpPr>
          <p:cNvPr id="10" name="Group 10"/>
          <p:cNvGrpSpPr/>
          <p:nvPr/>
        </p:nvGrpSpPr>
        <p:grpSpPr>
          <a:xfrm>
            <a:off x="14220969" y="182217"/>
            <a:ext cx="3329169" cy="4458547"/>
            <a:chOff x="0" y="0"/>
            <a:chExt cx="588301" cy="787875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588301" cy="787875"/>
            </a:xfrm>
            <a:custGeom>
              <a:avLst/>
              <a:gdLst/>
              <a:ahLst/>
              <a:cxnLst/>
              <a:rect l="l" t="t" r="r" b="b"/>
              <a:pathLst>
                <a:path w="588301" h="787875">
                  <a:moveTo>
                    <a:pt x="53486" y="0"/>
                  </a:moveTo>
                  <a:lnTo>
                    <a:pt x="534815" y="0"/>
                  </a:lnTo>
                  <a:cubicBezTo>
                    <a:pt x="564355" y="0"/>
                    <a:pt x="588301" y="23947"/>
                    <a:pt x="588301" y="53486"/>
                  </a:cubicBezTo>
                  <a:lnTo>
                    <a:pt x="588301" y="734389"/>
                  </a:lnTo>
                  <a:cubicBezTo>
                    <a:pt x="588301" y="763928"/>
                    <a:pt x="564355" y="787875"/>
                    <a:pt x="534815" y="787875"/>
                  </a:cubicBezTo>
                  <a:lnTo>
                    <a:pt x="53486" y="787875"/>
                  </a:lnTo>
                  <a:cubicBezTo>
                    <a:pt x="23947" y="787875"/>
                    <a:pt x="0" y="763928"/>
                    <a:pt x="0" y="734389"/>
                  </a:cubicBezTo>
                  <a:lnTo>
                    <a:pt x="0" y="53486"/>
                  </a:lnTo>
                  <a:cubicBezTo>
                    <a:pt x="0" y="23947"/>
                    <a:pt x="23947" y="0"/>
                    <a:pt x="53486" y="0"/>
                  </a:cubicBezTo>
                  <a:close/>
                </a:path>
              </a:pathLst>
            </a:custGeom>
            <a:blipFill>
              <a:blip r:embed="rId7"/>
              <a:stretch>
                <a:fillRect l="-221" r="-221"/>
              </a:stretch>
            </a:blipFill>
          </p:spPr>
        </p:sp>
      </p:grpSp>
      <p:grpSp>
        <p:nvGrpSpPr>
          <p:cNvPr id="12" name="Group 12"/>
          <p:cNvGrpSpPr/>
          <p:nvPr/>
        </p:nvGrpSpPr>
        <p:grpSpPr>
          <a:xfrm>
            <a:off x="10141043" y="136218"/>
            <a:ext cx="3797300" cy="4504546"/>
            <a:chOff x="0" y="0"/>
            <a:chExt cx="588301" cy="697872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588301" cy="697872"/>
            </a:xfrm>
            <a:custGeom>
              <a:avLst/>
              <a:gdLst/>
              <a:ahLst/>
              <a:cxnLst/>
              <a:rect l="l" t="t" r="r" b="b"/>
              <a:pathLst>
                <a:path w="588301" h="697872">
                  <a:moveTo>
                    <a:pt x="46892" y="0"/>
                  </a:moveTo>
                  <a:lnTo>
                    <a:pt x="541409" y="0"/>
                  </a:lnTo>
                  <a:cubicBezTo>
                    <a:pt x="567307" y="0"/>
                    <a:pt x="588301" y="20994"/>
                    <a:pt x="588301" y="46892"/>
                  </a:cubicBezTo>
                  <a:lnTo>
                    <a:pt x="588301" y="650980"/>
                  </a:lnTo>
                  <a:cubicBezTo>
                    <a:pt x="588301" y="663416"/>
                    <a:pt x="583361" y="675344"/>
                    <a:pt x="574567" y="684138"/>
                  </a:cubicBezTo>
                  <a:cubicBezTo>
                    <a:pt x="565773" y="692932"/>
                    <a:pt x="553845" y="697872"/>
                    <a:pt x="541409" y="697872"/>
                  </a:cubicBezTo>
                  <a:lnTo>
                    <a:pt x="46892" y="697872"/>
                  </a:lnTo>
                  <a:cubicBezTo>
                    <a:pt x="34456" y="697872"/>
                    <a:pt x="22528" y="692932"/>
                    <a:pt x="13734" y="684138"/>
                  </a:cubicBezTo>
                  <a:cubicBezTo>
                    <a:pt x="4940" y="675344"/>
                    <a:pt x="0" y="663416"/>
                    <a:pt x="0" y="650980"/>
                  </a:cubicBezTo>
                  <a:lnTo>
                    <a:pt x="0" y="46892"/>
                  </a:lnTo>
                  <a:cubicBezTo>
                    <a:pt x="0" y="34456"/>
                    <a:pt x="4940" y="22528"/>
                    <a:pt x="13734" y="13734"/>
                  </a:cubicBezTo>
                  <a:cubicBezTo>
                    <a:pt x="22528" y="4940"/>
                    <a:pt x="34456" y="0"/>
                    <a:pt x="46892" y="0"/>
                  </a:cubicBezTo>
                  <a:close/>
                </a:path>
              </a:pathLst>
            </a:custGeom>
            <a:blipFill>
              <a:blip r:embed="rId8"/>
              <a:stretch>
                <a:fillRect l="-39024" r="-39024"/>
              </a:stretch>
            </a:blipFill>
          </p:spPr>
        </p:sp>
      </p:grpSp>
      <p:grpSp>
        <p:nvGrpSpPr>
          <p:cNvPr id="14" name="Group 14"/>
          <p:cNvGrpSpPr/>
          <p:nvPr/>
        </p:nvGrpSpPr>
        <p:grpSpPr>
          <a:xfrm>
            <a:off x="13986903" y="5360137"/>
            <a:ext cx="3797300" cy="4504546"/>
            <a:chOff x="0" y="0"/>
            <a:chExt cx="588301" cy="697872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588301" cy="697872"/>
            </a:xfrm>
            <a:custGeom>
              <a:avLst/>
              <a:gdLst/>
              <a:ahLst/>
              <a:cxnLst/>
              <a:rect l="l" t="t" r="r" b="b"/>
              <a:pathLst>
                <a:path w="588301" h="697872">
                  <a:moveTo>
                    <a:pt x="46892" y="0"/>
                  </a:moveTo>
                  <a:lnTo>
                    <a:pt x="541409" y="0"/>
                  </a:lnTo>
                  <a:cubicBezTo>
                    <a:pt x="567307" y="0"/>
                    <a:pt x="588301" y="20994"/>
                    <a:pt x="588301" y="46892"/>
                  </a:cubicBezTo>
                  <a:lnTo>
                    <a:pt x="588301" y="650980"/>
                  </a:lnTo>
                  <a:cubicBezTo>
                    <a:pt x="588301" y="663416"/>
                    <a:pt x="583361" y="675344"/>
                    <a:pt x="574567" y="684138"/>
                  </a:cubicBezTo>
                  <a:cubicBezTo>
                    <a:pt x="565773" y="692932"/>
                    <a:pt x="553845" y="697872"/>
                    <a:pt x="541409" y="697872"/>
                  </a:cubicBezTo>
                  <a:lnTo>
                    <a:pt x="46892" y="697872"/>
                  </a:lnTo>
                  <a:cubicBezTo>
                    <a:pt x="34456" y="697872"/>
                    <a:pt x="22528" y="692932"/>
                    <a:pt x="13734" y="684138"/>
                  </a:cubicBezTo>
                  <a:cubicBezTo>
                    <a:pt x="4940" y="675344"/>
                    <a:pt x="0" y="663416"/>
                    <a:pt x="0" y="650980"/>
                  </a:cubicBezTo>
                  <a:lnTo>
                    <a:pt x="0" y="46892"/>
                  </a:lnTo>
                  <a:cubicBezTo>
                    <a:pt x="0" y="34456"/>
                    <a:pt x="4940" y="22528"/>
                    <a:pt x="13734" y="13734"/>
                  </a:cubicBezTo>
                  <a:cubicBezTo>
                    <a:pt x="22528" y="4940"/>
                    <a:pt x="34456" y="0"/>
                    <a:pt x="46892" y="0"/>
                  </a:cubicBezTo>
                  <a:close/>
                </a:path>
              </a:pathLst>
            </a:custGeom>
            <a:blipFill>
              <a:blip r:embed="rId9"/>
              <a:stretch>
                <a:fillRect t="-6199" b="-6199"/>
              </a:stretch>
            </a:blipFill>
          </p:spPr>
        </p:sp>
      </p:grpSp>
      <p:grpSp>
        <p:nvGrpSpPr>
          <p:cNvPr id="16" name="Group 16"/>
          <p:cNvGrpSpPr/>
          <p:nvPr/>
        </p:nvGrpSpPr>
        <p:grpSpPr>
          <a:xfrm>
            <a:off x="6021821" y="182217"/>
            <a:ext cx="3829599" cy="4542861"/>
            <a:chOff x="0" y="0"/>
            <a:chExt cx="588301" cy="697872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588301" cy="697872"/>
            </a:xfrm>
            <a:custGeom>
              <a:avLst/>
              <a:gdLst/>
              <a:ahLst/>
              <a:cxnLst/>
              <a:rect l="l" t="t" r="r" b="b"/>
              <a:pathLst>
                <a:path w="588301" h="697872">
                  <a:moveTo>
                    <a:pt x="46497" y="0"/>
                  </a:moveTo>
                  <a:lnTo>
                    <a:pt x="541804" y="0"/>
                  </a:lnTo>
                  <a:cubicBezTo>
                    <a:pt x="554136" y="0"/>
                    <a:pt x="565963" y="4899"/>
                    <a:pt x="574683" y="13619"/>
                  </a:cubicBezTo>
                  <a:cubicBezTo>
                    <a:pt x="583402" y="22338"/>
                    <a:pt x="588301" y="34165"/>
                    <a:pt x="588301" y="46497"/>
                  </a:cubicBezTo>
                  <a:lnTo>
                    <a:pt x="588301" y="651375"/>
                  </a:lnTo>
                  <a:cubicBezTo>
                    <a:pt x="588301" y="663707"/>
                    <a:pt x="583402" y="675534"/>
                    <a:pt x="574683" y="684253"/>
                  </a:cubicBezTo>
                  <a:cubicBezTo>
                    <a:pt x="565963" y="692973"/>
                    <a:pt x="554136" y="697872"/>
                    <a:pt x="541804" y="697872"/>
                  </a:cubicBezTo>
                  <a:lnTo>
                    <a:pt x="46497" y="697872"/>
                  </a:lnTo>
                  <a:cubicBezTo>
                    <a:pt x="34165" y="697872"/>
                    <a:pt x="22338" y="692973"/>
                    <a:pt x="13619" y="684253"/>
                  </a:cubicBezTo>
                  <a:cubicBezTo>
                    <a:pt x="4899" y="675534"/>
                    <a:pt x="0" y="663707"/>
                    <a:pt x="0" y="651375"/>
                  </a:cubicBezTo>
                  <a:lnTo>
                    <a:pt x="0" y="46497"/>
                  </a:lnTo>
                  <a:cubicBezTo>
                    <a:pt x="0" y="34165"/>
                    <a:pt x="4899" y="22338"/>
                    <a:pt x="13619" y="13619"/>
                  </a:cubicBezTo>
                  <a:cubicBezTo>
                    <a:pt x="22338" y="4899"/>
                    <a:pt x="34165" y="0"/>
                    <a:pt x="46497" y="0"/>
                  </a:cubicBezTo>
                  <a:close/>
                </a:path>
              </a:pathLst>
            </a:custGeom>
            <a:blipFill>
              <a:blip r:embed="rId10"/>
              <a:stretch>
                <a:fillRect l="-29083" r="-29083"/>
              </a:stretch>
            </a:blipFill>
          </p:spPr>
        </p:sp>
      </p:grpSp>
      <p:grpSp>
        <p:nvGrpSpPr>
          <p:cNvPr id="18" name="Group 18"/>
          <p:cNvGrpSpPr/>
          <p:nvPr/>
        </p:nvGrpSpPr>
        <p:grpSpPr>
          <a:xfrm>
            <a:off x="9851421" y="5360137"/>
            <a:ext cx="3797300" cy="4504546"/>
            <a:chOff x="0" y="0"/>
            <a:chExt cx="588301" cy="697872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588301" cy="697872"/>
            </a:xfrm>
            <a:custGeom>
              <a:avLst/>
              <a:gdLst/>
              <a:ahLst/>
              <a:cxnLst/>
              <a:rect l="l" t="t" r="r" b="b"/>
              <a:pathLst>
                <a:path w="588301" h="697872">
                  <a:moveTo>
                    <a:pt x="46892" y="0"/>
                  </a:moveTo>
                  <a:lnTo>
                    <a:pt x="541409" y="0"/>
                  </a:lnTo>
                  <a:cubicBezTo>
                    <a:pt x="567307" y="0"/>
                    <a:pt x="588301" y="20994"/>
                    <a:pt x="588301" y="46892"/>
                  </a:cubicBezTo>
                  <a:lnTo>
                    <a:pt x="588301" y="650980"/>
                  </a:lnTo>
                  <a:cubicBezTo>
                    <a:pt x="588301" y="663416"/>
                    <a:pt x="583361" y="675344"/>
                    <a:pt x="574567" y="684138"/>
                  </a:cubicBezTo>
                  <a:cubicBezTo>
                    <a:pt x="565773" y="692932"/>
                    <a:pt x="553845" y="697872"/>
                    <a:pt x="541409" y="697872"/>
                  </a:cubicBezTo>
                  <a:lnTo>
                    <a:pt x="46892" y="697872"/>
                  </a:lnTo>
                  <a:cubicBezTo>
                    <a:pt x="34456" y="697872"/>
                    <a:pt x="22528" y="692932"/>
                    <a:pt x="13734" y="684138"/>
                  </a:cubicBezTo>
                  <a:cubicBezTo>
                    <a:pt x="4940" y="675344"/>
                    <a:pt x="0" y="663416"/>
                    <a:pt x="0" y="650980"/>
                  </a:cubicBezTo>
                  <a:lnTo>
                    <a:pt x="0" y="46892"/>
                  </a:lnTo>
                  <a:cubicBezTo>
                    <a:pt x="0" y="34456"/>
                    <a:pt x="4940" y="22528"/>
                    <a:pt x="13734" y="13734"/>
                  </a:cubicBezTo>
                  <a:cubicBezTo>
                    <a:pt x="22528" y="4940"/>
                    <a:pt x="34456" y="0"/>
                    <a:pt x="46892" y="0"/>
                  </a:cubicBezTo>
                  <a:close/>
                </a:path>
              </a:pathLst>
            </a:custGeom>
            <a:blipFill>
              <a:blip r:embed="rId11"/>
              <a:stretch>
                <a:fillRect t="-6199" b="-6199"/>
              </a:stretch>
            </a:blipFill>
          </p:spPr>
        </p:sp>
      </p:grpSp>
      <p:sp>
        <p:nvSpPr>
          <p:cNvPr id="20" name="TextBox 20"/>
          <p:cNvSpPr txBox="1"/>
          <p:nvPr/>
        </p:nvSpPr>
        <p:spPr>
          <a:xfrm>
            <a:off x="515393" y="4477991"/>
            <a:ext cx="4345493" cy="45820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71"/>
              </a:lnSpc>
              <a:spcBef>
                <a:spcPct val="0"/>
              </a:spcBef>
            </a:pPr>
            <a:r>
              <a:rPr lang="en-US" sz="2908" b="1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Důraz na místní dodavatele je součástí širší strategie udržitelnosti, která je ve Finsku pevně zakořeněna v kulturních hodnotách a vzdělávacích programech.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8947346">
            <a:off x="8991700" y="6831624"/>
            <a:ext cx="7350204" cy="3289216"/>
          </a:xfrm>
          <a:custGeom>
            <a:avLst/>
            <a:gdLst/>
            <a:ahLst/>
            <a:cxnLst/>
            <a:rect l="l" t="t" r="r" b="b"/>
            <a:pathLst>
              <a:path w="7350204" h="3289216">
                <a:moveTo>
                  <a:pt x="0" y="0"/>
                </a:moveTo>
                <a:lnTo>
                  <a:pt x="7350204" y="0"/>
                </a:lnTo>
                <a:lnTo>
                  <a:pt x="7350204" y="3289217"/>
                </a:lnTo>
                <a:lnTo>
                  <a:pt x="0" y="328921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8947346">
            <a:off x="1681796" y="2580234"/>
            <a:ext cx="14352278" cy="6422644"/>
          </a:xfrm>
          <a:custGeom>
            <a:avLst/>
            <a:gdLst/>
            <a:ahLst/>
            <a:cxnLst/>
            <a:rect l="l" t="t" r="r" b="b"/>
            <a:pathLst>
              <a:path w="14352278" h="6422644">
                <a:moveTo>
                  <a:pt x="0" y="0"/>
                </a:moveTo>
                <a:lnTo>
                  <a:pt x="14352278" y="0"/>
                </a:lnTo>
                <a:lnTo>
                  <a:pt x="14352278" y="6422644"/>
                </a:lnTo>
                <a:lnTo>
                  <a:pt x="0" y="642264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682920">
            <a:off x="1767100" y="1057809"/>
            <a:ext cx="7461832" cy="3339170"/>
          </a:xfrm>
          <a:custGeom>
            <a:avLst/>
            <a:gdLst/>
            <a:ahLst/>
            <a:cxnLst/>
            <a:rect l="l" t="t" r="r" b="b"/>
            <a:pathLst>
              <a:path w="7461832" h="3339170">
                <a:moveTo>
                  <a:pt x="0" y="0"/>
                </a:moveTo>
                <a:lnTo>
                  <a:pt x="7461832" y="0"/>
                </a:lnTo>
                <a:lnTo>
                  <a:pt x="7461832" y="3339170"/>
                </a:lnTo>
                <a:lnTo>
                  <a:pt x="0" y="333917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559476" y="417236"/>
            <a:ext cx="5340495" cy="6335161"/>
            <a:chOff x="0" y="0"/>
            <a:chExt cx="588301" cy="697872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588301" cy="697872"/>
            </a:xfrm>
            <a:custGeom>
              <a:avLst/>
              <a:gdLst/>
              <a:ahLst/>
              <a:cxnLst/>
              <a:rect l="l" t="t" r="r" b="b"/>
              <a:pathLst>
                <a:path w="588301" h="697872">
                  <a:moveTo>
                    <a:pt x="33342" y="0"/>
                  </a:moveTo>
                  <a:lnTo>
                    <a:pt x="554959" y="0"/>
                  </a:lnTo>
                  <a:cubicBezTo>
                    <a:pt x="573373" y="0"/>
                    <a:pt x="588301" y="14928"/>
                    <a:pt x="588301" y="33342"/>
                  </a:cubicBezTo>
                  <a:lnTo>
                    <a:pt x="588301" y="664530"/>
                  </a:lnTo>
                  <a:cubicBezTo>
                    <a:pt x="588301" y="682944"/>
                    <a:pt x="573373" y="697872"/>
                    <a:pt x="554959" y="697872"/>
                  </a:cubicBezTo>
                  <a:lnTo>
                    <a:pt x="33342" y="697872"/>
                  </a:lnTo>
                  <a:cubicBezTo>
                    <a:pt x="14928" y="697872"/>
                    <a:pt x="0" y="682944"/>
                    <a:pt x="0" y="664530"/>
                  </a:cubicBezTo>
                  <a:lnTo>
                    <a:pt x="0" y="33342"/>
                  </a:lnTo>
                  <a:cubicBezTo>
                    <a:pt x="0" y="14928"/>
                    <a:pt x="14928" y="0"/>
                    <a:pt x="33342" y="0"/>
                  </a:cubicBezTo>
                  <a:close/>
                </a:path>
              </a:pathLst>
            </a:custGeom>
            <a:blipFill>
              <a:blip r:embed="rId4"/>
              <a:stretch>
                <a:fillRect t="-4907" r="-5355" b="-13511"/>
              </a:stretch>
            </a:blipFill>
          </p:spPr>
        </p:sp>
      </p:grpSp>
      <p:grpSp>
        <p:nvGrpSpPr>
          <p:cNvPr id="7" name="Group 7"/>
          <p:cNvGrpSpPr/>
          <p:nvPr/>
        </p:nvGrpSpPr>
        <p:grpSpPr>
          <a:xfrm>
            <a:off x="6363893" y="2923139"/>
            <a:ext cx="5340495" cy="6335161"/>
            <a:chOff x="0" y="0"/>
            <a:chExt cx="588301" cy="69787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588301" cy="697872"/>
            </a:xfrm>
            <a:custGeom>
              <a:avLst/>
              <a:gdLst/>
              <a:ahLst/>
              <a:cxnLst/>
              <a:rect l="l" t="t" r="r" b="b"/>
              <a:pathLst>
                <a:path w="588301" h="697872">
                  <a:moveTo>
                    <a:pt x="33342" y="0"/>
                  </a:moveTo>
                  <a:lnTo>
                    <a:pt x="554959" y="0"/>
                  </a:lnTo>
                  <a:cubicBezTo>
                    <a:pt x="573373" y="0"/>
                    <a:pt x="588301" y="14928"/>
                    <a:pt x="588301" y="33342"/>
                  </a:cubicBezTo>
                  <a:lnTo>
                    <a:pt x="588301" y="664530"/>
                  </a:lnTo>
                  <a:cubicBezTo>
                    <a:pt x="588301" y="682944"/>
                    <a:pt x="573373" y="697872"/>
                    <a:pt x="554959" y="697872"/>
                  </a:cubicBezTo>
                  <a:lnTo>
                    <a:pt x="33342" y="697872"/>
                  </a:lnTo>
                  <a:cubicBezTo>
                    <a:pt x="14928" y="697872"/>
                    <a:pt x="0" y="682944"/>
                    <a:pt x="0" y="664530"/>
                  </a:cubicBezTo>
                  <a:lnTo>
                    <a:pt x="0" y="33342"/>
                  </a:lnTo>
                  <a:cubicBezTo>
                    <a:pt x="0" y="14928"/>
                    <a:pt x="14928" y="0"/>
                    <a:pt x="33342" y="0"/>
                  </a:cubicBezTo>
                  <a:close/>
                </a:path>
              </a:pathLst>
            </a:custGeom>
            <a:blipFill>
              <a:blip r:embed="rId5"/>
              <a:stretch>
                <a:fillRect t="-6199" b="-6199"/>
              </a:stretch>
            </a:blipFill>
          </p:spPr>
        </p:sp>
      </p:grpSp>
      <p:grpSp>
        <p:nvGrpSpPr>
          <p:cNvPr id="9" name="Group 9"/>
          <p:cNvGrpSpPr/>
          <p:nvPr/>
        </p:nvGrpSpPr>
        <p:grpSpPr>
          <a:xfrm>
            <a:off x="12168311" y="567116"/>
            <a:ext cx="5340495" cy="6335161"/>
            <a:chOff x="0" y="0"/>
            <a:chExt cx="588301" cy="697872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588301" cy="697872"/>
            </a:xfrm>
            <a:custGeom>
              <a:avLst/>
              <a:gdLst/>
              <a:ahLst/>
              <a:cxnLst/>
              <a:rect l="l" t="t" r="r" b="b"/>
              <a:pathLst>
                <a:path w="588301" h="697872">
                  <a:moveTo>
                    <a:pt x="33342" y="0"/>
                  </a:moveTo>
                  <a:lnTo>
                    <a:pt x="554959" y="0"/>
                  </a:lnTo>
                  <a:cubicBezTo>
                    <a:pt x="573373" y="0"/>
                    <a:pt x="588301" y="14928"/>
                    <a:pt x="588301" y="33342"/>
                  </a:cubicBezTo>
                  <a:lnTo>
                    <a:pt x="588301" y="664530"/>
                  </a:lnTo>
                  <a:cubicBezTo>
                    <a:pt x="588301" y="682944"/>
                    <a:pt x="573373" y="697872"/>
                    <a:pt x="554959" y="697872"/>
                  </a:cubicBezTo>
                  <a:lnTo>
                    <a:pt x="33342" y="697872"/>
                  </a:lnTo>
                  <a:cubicBezTo>
                    <a:pt x="14928" y="697872"/>
                    <a:pt x="0" y="682944"/>
                    <a:pt x="0" y="664530"/>
                  </a:cubicBezTo>
                  <a:lnTo>
                    <a:pt x="0" y="33342"/>
                  </a:lnTo>
                  <a:cubicBezTo>
                    <a:pt x="0" y="14928"/>
                    <a:pt x="14928" y="0"/>
                    <a:pt x="33342" y="0"/>
                  </a:cubicBezTo>
                  <a:close/>
                </a:path>
              </a:pathLst>
            </a:custGeom>
            <a:blipFill>
              <a:blip r:embed="rId6"/>
              <a:stretch>
                <a:fillRect t="-6199" b="-6199"/>
              </a:stretch>
            </a:blipFill>
          </p:spPr>
        </p:sp>
      </p:grpSp>
      <p:sp>
        <p:nvSpPr>
          <p:cNvPr id="11" name="TextBox 11"/>
          <p:cNvSpPr txBox="1"/>
          <p:nvPr/>
        </p:nvSpPr>
        <p:spPr>
          <a:xfrm>
            <a:off x="6930854" y="129082"/>
            <a:ext cx="4426291" cy="23806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 b="1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Sochy v centru Helsinek od slavného Tommi Toija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59476" y="9436100"/>
            <a:ext cx="16701462" cy="850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 b="1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Připomínka odvahy, kterou potřebujeme, abychom se postavili současným ekologickým výzvám a chránili naši planetu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2420520">
            <a:off x="-1092231" y="3141073"/>
            <a:ext cx="10504207" cy="4700633"/>
          </a:xfrm>
          <a:custGeom>
            <a:avLst/>
            <a:gdLst/>
            <a:ahLst/>
            <a:cxnLst/>
            <a:rect l="l" t="t" r="r" b="b"/>
            <a:pathLst>
              <a:path w="10504207" h="4700633">
                <a:moveTo>
                  <a:pt x="0" y="0"/>
                </a:moveTo>
                <a:lnTo>
                  <a:pt x="10504207" y="0"/>
                </a:lnTo>
                <a:lnTo>
                  <a:pt x="10504207" y="4700632"/>
                </a:lnTo>
                <a:lnTo>
                  <a:pt x="0" y="470063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6634988">
            <a:off x="9371482" y="469973"/>
            <a:ext cx="1344856" cy="1417503"/>
          </a:xfrm>
          <a:custGeom>
            <a:avLst/>
            <a:gdLst/>
            <a:ahLst/>
            <a:cxnLst/>
            <a:rect l="l" t="t" r="r" b="b"/>
            <a:pathLst>
              <a:path w="1344856" h="1417503">
                <a:moveTo>
                  <a:pt x="0" y="0"/>
                </a:moveTo>
                <a:lnTo>
                  <a:pt x="1344856" y="0"/>
                </a:lnTo>
                <a:lnTo>
                  <a:pt x="1344856" y="1417503"/>
                </a:lnTo>
                <a:lnTo>
                  <a:pt x="0" y="141750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2420520">
            <a:off x="8136100" y="3306860"/>
            <a:ext cx="10504207" cy="4700633"/>
          </a:xfrm>
          <a:custGeom>
            <a:avLst/>
            <a:gdLst/>
            <a:ahLst/>
            <a:cxnLst/>
            <a:rect l="l" t="t" r="r" b="b"/>
            <a:pathLst>
              <a:path w="10504207" h="4700633">
                <a:moveTo>
                  <a:pt x="0" y="0"/>
                </a:moveTo>
                <a:lnTo>
                  <a:pt x="10504207" y="0"/>
                </a:lnTo>
                <a:lnTo>
                  <a:pt x="10504207" y="4700633"/>
                </a:lnTo>
                <a:lnTo>
                  <a:pt x="0" y="470063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0422090" y="857250"/>
            <a:ext cx="6837210" cy="2228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9000"/>
              </a:lnSpc>
              <a:spcBef>
                <a:spcPct val="0"/>
              </a:spcBef>
            </a:pPr>
            <a:r>
              <a:rPr lang="en-US" sz="6000" b="1" u="none" strike="noStrike">
                <a:solidFill>
                  <a:srgbClr val="000000"/>
                </a:solidFill>
                <a:latin typeface="Noto Serif Display Bold"/>
                <a:ea typeface="Noto Serif Display Bold"/>
                <a:cs typeface="Noto Serif Display Bold"/>
                <a:sym typeface="Noto Serif Display Bold"/>
              </a:rPr>
              <a:t>Innovation in Nutrition</a:t>
            </a:r>
          </a:p>
        </p:txBody>
      </p:sp>
      <p:sp>
        <p:nvSpPr>
          <p:cNvPr id="6" name="Freeform 6"/>
          <p:cNvSpPr/>
          <p:nvPr/>
        </p:nvSpPr>
        <p:spPr>
          <a:xfrm rot="5534916">
            <a:off x="15582260" y="8878530"/>
            <a:ext cx="1344856" cy="1417503"/>
          </a:xfrm>
          <a:custGeom>
            <a:avLst/>
            <a:gdLst/>
            <a:ahLst/>
            <a:cxnLst/>
            <a:rect l="l" t="t" r="r" b="b"/>
            <a:pathLst>
              <a:path w="1344856" h="1417503">
                <a:moveTo>
                  <a:pt x="0" y="0"/>
                </a:moveTo>
                <a:lnTo>
                  <a:pt x="1344856" y="0"/>
                </a:lnTo>
                <a:lnTo>
                  <a:pt x="1344856" y="1417503"/>
                </a:lnTo>
                <a:lnTo>
                  <a:pt x="0" y="141750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10422090" y="894948"/>
            <a:ext cx="5368033" cy="8363352"/>
            <a:chOff x="0" y="0"/>
            <a:chExt cx="831649" cy="129570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31649" cy="1295702"/>
            </a:xfrm>
            <a:custGeom>
              <a:avLst/>
              <a:gdLst/>
              <a:ahLst/>
              <a:cxnLst/>
              <a:rect l="l" t="t" r="r" b="b"/>
              <a:pathLst>
                <a:path w="831649" h="1295702">
                  <a:moveTo>
                    <a:pt x="33171" y="0"/>
                  </a:moveTo>
                  <a:lnTo>
                    <a:pt x="798478" y="0"/>
                  </a:lnTo>
                  <a:cubicBezTo>
                    <a:pt x="807275" y="0"/>
                    <a:pt x="815712" y="3495"/>
                    <a:pt x="821933" y="9716"/>
                  </a:cubicBezTo>
                  <a:cubicBezTo>
                    <a:pt x="828154" y="15936"/>
                    <a:pt x="831649" y="24374"/>
                    <a:pt x="831649" y="33171"/>
                  </a:cubicBezTo>
                  <a:lnTo>
                    <a:pt x="831649" y="1262531"/>
                  </a:lnTo>
                  <a:cubicBezTo>
                    <a:pt x="831649" y="1271329"/>
                    <a:pt x="828154" y="1279766"/>
                    <a:pt x="821933" y="1285987"/>
                  </a:cubicBezTo>
                  <a:cubicBezTo>
                    <a:pt x="815712" y="1292207"/>
                    <a:pt x="807275" y="1295702"/>
                    <a:pt x="798478" y="1295702"/>
                  </a:cubicBezTo>
                  <a:lnTo>
                    <a:pt x="33171" y="1295702"/>
                  </a:lnTo>
                  <a:cubicBezTo>
                    <a:pt x="24374" y="1295702"/>
                    <a:pt x="15936" y="1292207"/>
                    <a:pt x="9716" y="1285987"/>
                  </a:cubicBezTo>
                  <a:cubicBezTo>
                    <a:pt x="3495" y="1279766"/>
                    <a:pt x="0" y="1271329"/>
                    <a:pt x="0" y="1262531"/>
                  </a:cubicBezTo>
                  <a:lnTo>
                    <a:pt x="0" y="33171"/>
                  </a:lnTo>
                  <a:cubicBezTo>
                    <a:pt x="0" y="24374"/>
                    <a:pt x="3495" y="15936"/>
                    <a:pt x="9716" y="9716"/>
                  </a:cubicBezTo>
                  <a:cubicBezTo>
                    <a:pt x="15936" y="3495"/>
                    <a:pt x="24374" y="0"/>
                    <a:pt x="33171" y="0"/>
                  </a:cubicBezTo>
                  <a:close/>
                </a:path>
              </a:pathLst>
            </a:custGeom>
            <a:blipFill>
              <a:blip r:embed="rId6"/>
              <a:stretch>
                <a:fillRect l="-8424" r="-8424"/>
              </a:stretch>
            </a:blipFill>
          </p:spPr>
        </p:sp>
      </p:grpSp>
      <p:grpSp>
        <p:nvGrpSpPr>
          <p:cNvPr id="9" name="Group 9"/>
          <p:cNvGrpSpPr/>
          <p:nvPr/>
        </p:nvGrpSpPr>
        <p:grpSpPr>
          <a:xfrm rot="-2375295">
            <a:off x="664956" y="1091383"/>
            <a:ext cx="8104235" cy="8104235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7"/>
              <a:stretch>
                <a:fillRect l="-14102" r="-14102"/>
              </a:stretch>
            </a:blipFill>
          </p:spPr>
        </p:sp>
      </p:grpSp>
      <p:sp>
        <p:nvSpPr>
          <p:cNvPr id="11" name="Freeform 11"/>
          <p:cNvSpPr/>
          <p:nvPr/>
        </p:nvSpPr>
        <p:spPr>
          <a:xfrm>
            <a:off x="8739748" y="5076624"/>
            <a:ext cx="1682342" cy="1034640"/>
          </a:xfrm>
          <a:custGeom>
            <a:avLst/>
            <a:gdLst/>
            <a:ahLst/>
            <a:cxnLst/>
            <a:rect l="l" t="t" r="r" b="b"/>
            <a:pathLst>
              <a:path w="1682342" h="1034640">
                <a:moveTo>
                  <a:pt x="0" y="0"/>
                </a:moveTo>
                <a:lnTo>
                  <a:pt x="1682342" y="0"/>
                </a:lnTo>
                <a:lnTo>
                  <a:pt x="1682342" y="1034640"/>
                </a:lnTo>
                <a:lnTo>
                  <a:pt x="0" y="103464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96404">
            <a:off x="2166648" y="1547104"/>
            <a:ext cx="14443520" cy="6463475"/>
          </a:xfrm>
          <a:custGeom>
            <a:avLst/>
            <a:gdLst/>
            <a:ahLst/>
            <a:cxnLst/>
            <a:rect l="l" t="t" r="r" b="b"/>
            <a:pathLst>
              <a:path w="14443520" h="6463475">
                <a:moveTo>
                  <a:pt x="0" y="0"/>
                </a:moveTo>
                <a:lnTo>
                  <a:pt x="14443520" y="0"/>
                </a:lnTo>
                <a:lnTo>
                  <a:pt x="14443520" y="6463476"/>
                </a:lnTo>
                <a:lnTo>
                  <a:pt x="0" y="64634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pic>
        <p:nvPicPr>
          <p:cNvPr id="3" name="Picture 3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/>
          <a:stretch>
            <a:fillRect/>
          </a:stretch>
        </p:blipFill>
        <p:spPr>
          <a:xfrm>
            <a:off x="5304737" y="0"/>
            <a:ext cx="7715250" cy="10287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vide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96404">
            <a:off x="2511068" y="1722102"/>
            <a:ext cx="14443520" cy="6463475"/>
          </a:xfrm>
          <a:custGeom>
            <a:avLst/>
            <a:gdLst/>
            <a:ahLst/>
            <a:cxnLst/>
            <a:rect l="l" t="t" r="r" b="b"/>
            <a:pathLst>
              <a:path w="14443520" h="6463475">
                <a:moveTo>
                  <a:pt x="0" y="0"/>
                </a:moveTo>
                <a:lnTo>
                  <a:pt x="14443520" y="0"/>
                </a:lnTo>
                <a:lnTo>
                  <a:pt x="14443520" y="6463476"/>
                </a:lnTo>
                <a:lnTo>
                  <a:pt x="0" y="64634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pic>
        <p:nvPicPr>
          <p:cNvPr id="3" name="Picture 3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/>
          <a:stretch>
            <a:fillRect/>
          </a:stretch>
        </p:blipFill>
        <p:spPr>
          <a:xfrm>
            <a:off x="5875203" y="0"/>
            <a:ext cx="7715250" cy="10287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vide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96404">
            <a:off x="2166648" y="1547104"/>
            <a:ext cx="14443520" cy="6463475"/>
          </a:xfrm>
          <a:custGeom>
            <a:avLst/>
            <a:gdLst/>
            <a:ahLst/>
            <a:cxnLst/>
            <a:rect l="l" t="t" r="r" b="b"/>
            <a:pathLst>
              <a:path w="14443520" h="6463475">
                <a:moveTo>
                  <a:pt x="0" y="0"/>
                </a:moveTo>
                <a:lnTo>
                  <a:pt x="14443520" y="0"/>
                </a:lnTo>
                <a:lnTo>
                  <a:pt x="14443520" y="6463476"/>
                </a:lnTo>
                <a:lnTo>
                  <a:pt x="0" y="64634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pic>
        <p:nvPicPr>
          <p:cNvPr id="3" name="Picture 3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/>
          <a:stretch>
            <a:fillRect/>
          </a:stretch>
        </p:blipFill>
        <p:spPr>
          <a:xfrm>
            <a:off x="6057900" y="0"/>
            <a:ext cx="7715250" cy="10287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vide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96404">
            <a:off x="2166648" y="1547104"/>
            <a:ext cx="14443520" cy="6463475"/>
          </a:xfrm>
          <a:custGeom>
            <a:avLst/>
            <a:gdLst/>
            <a:ahLst/>
            <a:cxnLst/>
            <a:rect l="l" t="t" r="r" b="b"/>
            <a:pathLst>
              <a:path w="14443520" h="6463475">
                <a:moveTo>
                  <a:pt x="0" y="0"/>
                </a:moveTo>
                <a:lnTo>
                  <a:pt x="14443520" y="0"/>
                </a:lnTo>
                <a:lnTo>
                  <a:pt x="14443520" y="6463476"/>
                </a:lnTo>
                <a:lnTo>
                  <a:pt x="0" y="64634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pic>
        <p:nvPicPr>
          <p:cNvPr id="3" name="Picture 3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/>
          <a:stretch>
            <a:fillRect/>
          </a:stretch>
        </p:blipFill>
        <p:spPr>
          <a:xfrm>
            <a:off x="6057900" y="0"/>
            <a:ext cx="7715250" cy="10287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vide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440</Words>
  <Application>Microsoft Office PowerPoint</Application>
  <PresentationFormat>Vlastní</PresentationFormat>
  <Paragraphs>36</Paragraphs>
  <Slides>15</Slides>
  <Notes>0</Notes>
  <HiddenSlides>0</HiddenSlides>
  <MMClips>4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1" baseType="lpstr">
      <vt:lpstr>Calibri</vt:lpstr>
      <vt:lpstr>Arial</vt:lpstr>
      <vt:lpstr>Montserrat Medium</vt:lpstr>
      <vt:lpstr>Montserrat</vt:lpstr>
      <vt:lpstr>Noto Serif Display Bold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Stínování ve Finsku v rámci projektu Erasmus+</dc:title>
  <cp:lastModifiedBy>Herudkova Klara</cp:lastModifiedBy>
  <cp:revision>2</cp:revision>
  <dcterms:created xsi:type="dcterms:W3CDTF">2006-08-16T00:00:00Z</dcterms:created>
  <dcterms:modified xsi:type="dcterms:W3CDTF">2024-10-23T07:04:32Z</dcterms:modified>
  <dc:identifier>DAGTji3UMzs</dc:identifier>
</cp:coreProperties>
</file>